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99" r:id="rId5"/>
  </p:sldMasterIdLst>
  <p:notesMasterIdLst>
    <p:notesMasterId r:id="rId23"/>
  </p:notesMasterIdLst>
  <p:sldIdLst>
    <p:sldId id="307" r:id="rId6"/>
    <p:sldId id="270" r:id="rId7"/>
    <p:sldId id="263" r:id="rId8"/>
    <p:sldId id="257" r:id="rId9"/>
    <p:sldId id="264" r:id="rId10"/>
    <p:sldId id="266" r:id="rId11"/>
    <p:sldId id="314" r:id="rId12"/>
    <p:sldId id="315" r:id="rId13"/>
    <p:sldId id="308" r:id="rId14"/>
    <p:sldId id="280" r:id="rId15"/>
    <p:sldId id="296" r:id="rId16"/>
    <p:sldId id="309" r:id="rId17"/>
    <p:sldId id="310" r:id="rId18"/>
    <p:sldId id="311" r:id="rId19"/>
    <p:sldId id="312" r:id="rId20"/>
    <p:sldId id="301" r:id="rId21"/>
    <p:sldId id="313" r:id="rId22"/>
  </p:sldIdLst>
  <p:sldSz cx="9144000" cy="5143500" type="screen16x9"/>
  <p:notesSz cx="6797675" cy="9872663"/>
  <p:embeddedFontLst>
    <p:embeddedFont>
      <p:font typeface="Arsenal" pitchFamily="2" charset="77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ADD699"/>
    <a:srgbClr val="001F3D"/>
    <a:srgbClr val="85C266"/>
    <a:srgbClr val="5CAD33"/>
    <a:srgbClr val="FFFFFF"/>
    <a:srgbClr val="E2E2E2"/>
    <a:srgbClr val="D6EBCC"/>
    <a:srgbClr val="989898"/>
    <a:srgbClr val="5BA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4658"/>
  </p:normalViewPr>
  <p:slideViewPr>
    <p:cSldViewPr snapToGrid="0">
      <p:cViewPr varScale="1">
        <p:scale>
          <a:sx n="160" d="100"/>
          <a:sy n="160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senal" panose="000005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senal" panose="00000500000000000000" pitchFamily="2" charset="0"/>
              </a:defRPr>
            </a:lvl1pPr>
          </a:lstStyle>
          <a:p>
            <a:fld id="{7E4D739F-0FF6-1644-8560-2B2B494A9E88}" type="datetimeFigureOut">
              <a:rPr lang="de-DE" smtClean="0"/>
              <a:pPr/>
              <a:t>12.12.24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senal" panose="000005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senal" panose="00000500000000000000" pitchFamily="2" charset="0"/>
              </a:defRPr>
            </a:lvl1pPr>
          </a:lstStyle>
          <a:p>
            <a:fld id="{027490F8-3C3D-7C4B-820A-CD97522313B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19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senal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senal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senal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senal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senal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490F8-3C3D-7C4B-820A-CD97522313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91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490F8-3C3D-7C4B-820A-CD97522313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49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490F8-3C3D-7C4B-820A-CD97522313B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2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7678BF-E162-DEBD-1B5A-651B91B7D3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02492"/>
            <a:ext cx="6858000" cy="640857"/>
          </a:xfrm>
        </p:spPr>
        <p:txBody>
          <a:bodyPr>
            <a:normAutofit/>
          </a:bodyPr>
          <a:lstStyle>
            <a:lvl1pPr marL="0" indent="0" algn="ctr">
              <a:buNone/>
              <a:defRPr sz="2000" spc="0">
                <a:solidFill>
                  <a:schemeClr val="tx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DER PRÄSENTATION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4BB4304-F8C4-AA62-C500-EFB9B94CB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45" y="485811"/>
            <a:ext cx="851109" cy="1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D3D8B9E-4B9C-5943-EB9A-4BF8BCB7B4D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8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6935" y="93472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B3322D-BA3B-87AA-27F1-09890790275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16935" y="239776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 </a:t>
            </a:r>
            <a:r>
              <a:rPr lang="de-AT" dirty="0" err="1"/>
              <a:t>mollis</a:t>
            </a:r>
            <a:r>
              <a:rPr lang="de-AT" dirty="0"/>
              <a:t> </a:t>
            </a:r>
            <a:r>
              <a:rPr lang="de-AT" dirty="0" err="1"/>
              <a:t>pretium</a:t>
            </a:r>
            <a:r>
              <a:rPr lang="de-AT" dirty="0"/>
              <a:t>. Integer </a:t>
            </a:r>
            <a:r>
              <a:rPr lang="de-AT" dirty="0" err="1"/>
              <a:t>autque</a:t>
            </a:r>
            <a:r>
              <a:rPr lang="de-AT" dirty="0"/>
              <a:t> </a:t>
            </a:r>
            <a:r>
              <a:rPr lang="de-AT" dirty="0" err="1"/>
              <a:t>tincidunt</a:t>
            </a:r>
            <a:r>
              <a:rPr lang="de-AT" dirty="0"/>
              <a:t>. </a:t>
            </a:r>
            <a:r>
              <a:rPr lang="de-AT" dirty="0" err="1"/>
              <a:t>Cras</a:t>
            </a:r>
            <a:r>
              <a:rPr lang="de-AT" dirty="0"/>
              <a:t> </a:t>
            </a:r>
            <a:r>
              <a:rPr lang="de-AT" dirty="0" err="1"/>
              <a:t>dapibus</a:t>
            </a:r>
            <a:r>
              <a:rPr lang="de-AT" dirty="0"/>
              <a:t>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endParaRPr lang="de-D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6948F09-33BA-4D93-0895-9E0547132D4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16935" y="386080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Maecenas </a:t>
            </a:r>
            <a:r>
              <a:rPr lang="de-AT" dirty="0" err="1"/>
              <a:t>tempus</a:t>
            </a:r>
            <a:r>
              <a:rPr lang="de-AT" dirty="0"/>
              <a:t>, </a:t>
            </a:r>
            <a:r>
              <a:rPr lang="de-AT" dirty="0" err="1"/>
              <a:t>tellus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condimentum</a:t>
            </a:r>
            <a:r>
              <a:rPr lang="de-AT" dirty="0"/>
              <a:t> </a:t>
            </a:r>
            <a:r>
              <a:rPr lang="de-AT" dirty="0" err="1"/>
              <a:t>rhoncus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 quam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se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E925BE-A34F-D47F-4D82-CC7CD9ED0C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82055" y="93472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Quisque</a:t>
            </a:r>
            <a:r>
              <a:rPr lang="de-AT" dirty="0"/>
              <a:t> </a:t>
            </a:r>
            <a:r>
              <a:rPr lang="de-AT" dirty="0" err="1"/>
              <a:t>rutrum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imperdiet</a:t>
            </a:r>
            <a:r>
              <a:rPr lang="de-AT" dirty="0"/>
              <a:t>. </a:t>
            </a:r>
            <a:r>
              <a:rPr lang="de-AT" dirty="0" err="1"/>
              <a:t>Etiam</a:t>
            </a:r>
            <a:r>
              <a:rPr lang="de-AT" dirty="0"/>
              <a:t> </a:t>
            </a:r>
            <a:r>
              <a:rPr lang="de-AT" dirty="0" err="1"/>
              <a:t>ultricies</a:t>
            </a:r>
            <a:r>
              <a:rPr lang="de-AT" dirty="0"/>
              <a:t> nisi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. </a:t>
            </a:r>
            <a:r>
              <a:rPr lang="de-AT" dirty="0" err="1"/>
              <a:t>Curabitur</a:t>
            </a:r>
            <a:r>
              <a:rPr lang="de-AT" dirty="0"/>
              <a:t> </a:t>
            </a:r>
            <a:r>
              <a:rPr lang="de-AT" dirty="0" err="1"/>
              <a:t>nondunt</a:t>
            </a:r>
            <a:r>
              <a:rPr lang="de-AT" dirty="0"/>
              <a:t>. </a:t>
            </a:r>
            <a:r>
              <a:rPr lang="de-AT" dirty="0" err="1"/>
              <a:t>Cnsequat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endParaRPr lang="de-DE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D745CC-5280-0D87-D53A-B393A57B7C1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2055" y="239776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Sed </a:t>
            </a:r>
            <a:r>
              <a:rPr lang="de-AT" dirty="0" err="1"/>
              <a:t>consequat</a:t>
            </a:r>
            <a:r>
              <a:rPr lang="de-AT" dirty="0"/>
              <a:t>, </a:t>
            </a:r>
            <a:r>
              <a:rPr lang="de-AT" dirty="0" err="1"/>
              <a:t>leo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bibendum</a:t>
            </a:r>
            <a:r>
              <a:rPr lang="de-AT" dirty="0"/>
              <a:t> </a:t>
            </a:r>
            <a:r>
              <a:rPr lang="de-AT" dirty="0" err="1"/>
              <a:t>sodales</a:t>
            </a:r>
            <a:r>
              <a:rPr lang="de-AT" dirty="0"/>
              <a:t>, </a:t>
            </a:r>
            <a:r>
              <a:rPr lang="de-AT" dirty="0" err="1"/>
              <a:t>augue</a:t>
            </a:r>
            <a:r>
              <a:rPr lang="de-AT" dirty="0"/>
              <a:t> </a:t>
            </a:r>
            <a:r>
              <a:rPr lang="de-AT" dirty="0" err="1"/>
              <a:t>velit</a:t>
            </a:r>
            <a:r>
              <a:rPr lang="de-AT" dirty="0"/>
              <a:t> cursus </a:t>
            </a:r>
            <a:r>
              <a:rPr lang="de-AT" dirty="0" err="1"/>
              <a:t>nunc</a:t>
            </a:r>
            <a:r>
              <a:rPr lang="de-AT" dirty="0"/>
              <a:t> </a:t>
            </a:r>
            <a:r>
              <a:rPr lang="de-AT" dirty="0" err="1"/>
              <a:t>antes</a:t>
            </a:r>
            <a:r>
              <a:rPr lang="de-AT" dirty="0"/>
              <a:t> </a:t>
            </a:r>
            <a:r>
              <a:rPr lang="de-AT" dirty="0" err="1"/>
              <a:t>portamque</a:t>
            </a:r>
            <a:r>
              <a:rPr lang="de-AT" dirty="0"/>
              <a:t>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lorem</a:t>
            </a:r>
            <a:r>
              <a:rPr lang="de-AT" dirty="0"/>
              <a:t> ante.</a:t>
            </a:r>
            <a:endParaRPr lang="de-DE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D198DB2-F952-B9B1-9429-B6D8ECC719A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2055" y="386080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. 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lola</a:t>
            </a:r>
            <a:r>
              <a:rPr lang="de-AT" dirty="0"/>
              <a:t> </a:t>
            </a:r>
            <a:r>
              <a:rPr lang="de-AT" dirty="0" err="1"/>
              <a:t>itque</a:t>
            </a:r>
            <a:r>
              <a:rPr lang="de-AT" dirty="0"/>
              <a:t>. Vitae,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enimante</a:t>
            </a:r>
            <a:r>
              <a:rPr lang="de-AT" dirty="0"/>
              <a:t> </a:t>
            </a:r>
            <a:r>
              <a:rPr lang="de-AT" dirty="0" err="1"/>
              <a:t>oltu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F66C-1E2D-FBFE-2822-E3EE0B0B7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0698" y="461107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ADD699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E7200328-8225-D619-6457-28800E2F43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2054" y="461107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ADD699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000F4740-B150-FA0E-8085-D34567D4A2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698" y="1924121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85C266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91AC5EA7-94B8-754C-DFA5-B6903178B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054" y="1924121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85C266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BD660CE2-6DB7-E74C-4A66-C8413309A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0698" y="3394333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5CAD33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865BB0BB-A7F2-AB63-D618-72E8740482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54" y="3394333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5CAD33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C0C27FB-5EDE-A879-2F1D-4EE9318E695D}"/>
              </a:ext>
            </a:extLst>
          </p:cNvPr>
          <p:cNvGrpSpPr/>
          <p:nvPr userDrawn="1"/>
        </p:nvGrpSpPr>
        <p:grpSpPr>
          <a:xfrm>
            <a:off x="130101" y="4634471"/>
            <a:ext cx="1415127" cy="392171"/>
            <a:chOff x="130101" y="4634471"/>
            <a:chExt cx="1415127" cy="392171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811180E-BBAD-7649-82F1-217595B56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01" y="4634471"/>
              <a:ext cx="312284" cy="392171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EE99CB4D-C8A9-2273-9DC6-53ABF42C791F}"/>
                </a:ext>
              </a:extLst>
            </p:cNvPr>
            <p:cNvSpPr txBox="1"/>
            <p:nvPr userDrawn="1"/>
          </p:nvSpPr>
          <p:spPr>
            <a:xfrm>
              <a:off x="623537" y="4837288"/>
              <a:ext cx="921691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endParaRPr lang="de-DE" sz="900" dirty="0">
                <a:solidFill>
                  <a:srgbClr val="000000"/>
                </a:solidFill>
                <a:latin typeface="Arsenal" panose="000005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7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D3D8B9E-4B9C-5943-EB9A-4BF8BCB7B4D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1904" y="0"/>
            <a:ext cx="2802096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811180E-BBAD-7649-82F1-217595B56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" y="4634471"/>
            <a:ext cx="312284" cy="392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299EB-F3D2-4F2E-A57B-2B51C23D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5396014" cy="457201"/>
          </a:xfrm>
        </p:spPr>
        <p:txBody>
          <a:bodyPr wrap="square"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125A-35AA-51F7-6600-2214AD47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5400776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23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>
            <a:extLst>
              <a:ext uri="{FF2B5EF4-FFF2-40B4-BE49-F238E27FC236}">
                <a16:creationId xmlns:a16="http://schemas.microsoft.com/office/drawing/2014/main" id="{F1F757DD-64DD-2933-3BA0-3C958E95222B}"/>
              </a:ext>
            </a:extLst>
          </p:cNvPr>
          <p:cNvSpPr/>
          <p:nvPr userDrawn="1"/>
        </p:nvSpPr>
        <p:spPr>
          <a:xfrm>
            <a:off x="4156370" y="1425830"/>
            <a:ext cx="4363741" cy="3123882"/>
          </a:xfrm>
          <a:prstGeom prst="rect">
            <a:avLst/>
          </a:prstGeom>
          <a:solidFill>
            <a:srgbClr val="D6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811180E-BBAD-7649-82F1-217595B56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" y="4634471"/>
            <a:ext cx="312284" cy="392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299EB-F3D2-4F2E-A57B-2B51C23D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5396014" cy="457201"/>
          </a:xfrm>
        </p:spPr>
        <p:txBody>
          <a:bodyPr wrap="square"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125A-35AA-51F7-6600-2214AD47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5400776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1F667A1-AC6B-2C67-0D00-B2DDD99FDADE}"/>
              </a:ext>
            </a:extLst>
          </p:cNvPr>
          <p:cNvCxnSpPr/>
          <p:nvPr userDrawn="1"/>
        </p:nvCxnSpPr>
        <p:spPr>
          <a:xfrm>
            <a:off x="623888" y="1762301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71C02A0-693C-0A6E-2A29-6CD2769F9CAE}"/>
              </a:ext>
            </a:extLst>
          </p:cNvPr>
          <p:cNvCxnSpPr/>
          <p:nvPr userDrawn="1"/>
        </p:nvCxnSpPr>
        <p:spPr>
          <a:xfrm>
            <a:off x="623888" y="202830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734625B-9A17-55A3-B927-E4DA91755653}"/>
              </a:ext>
            </a:extLst>
          </p:cNvPr>
          <p:cNvCxnSpPr/>
          <p:nvPr userDrawn="1"/>
        </p:nvCxnSpPr>
        <p:spPr>
          <a:xfrm>
            <a:off x="623888" y="2294317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C296FFD-983B-1602-58A3-0A70D85E7466}"/>
              </a:ext>
            </a:extLst>
          </p:cNvPr>
          <p:cNvCxnSpPr/>
          <p:nvPr userDrawn="1"/>
        </p:nvCxnSpPr>
        <p:spPr>
          <a:xfrm>
            <a:off x="623888" y="257694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38A3EA-D824-830E-EAC6-E5518C4E87D1}"/>
              </a:ext>
            </a:extLst>
          </p:cNvPr>
          <p:cNvCxnSpPr/>
          <p:nvPr userDrawn="1"/>
        </p:nvCxnSpPr>
        <p:spPr>
          <a:xfrm>
            <a:off x="623888" y="2837415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313F0F68-D6F8-87BC-EA18-42FEDF936325}"/>
              </a:ext>
            </a:extLst>
          </p:cNvPr>
          <p:cNvCxnSpPr/>
          <p:nvPr userDrawn="1"/>
        </p:nvCxnSpPr>
        <p:spPr>
          <a:xfrm>
            <a:off x="623888" y="3108963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63A7DAB-CCFD-9CF7-1F18-DBCC4335DCD8}"/>
              </a:ext>
            </a:extLst>
          </p:cNvPr>
          <p:cNvCxnSpPr/>
          <p:nvPr userDrawn="1"/>
        </p:nvCxnSpPr>
        <p:spPr>
          <a:xfrm>
            <a:off x="623888" y="3383283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259BDA20-0CF5-86AF-E985-E62560973086}"/>
              </a:ext>
            </a:extLst>
          </p:cNvPr>
          <p:cNvCxnSpPr/>
          <p:nvPr userDrawn="1"/>
        </p:nvCxnSpPr>
        <p:spPr>
          <a:xfrm>
            <a:off x="623888" y="3649291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C89E518-7838-E4BD-C47F-DD8ADE3B0B7E}"/>
              </a:ext>
            </a:extLst>
          </p:cNvPr>
          <p:cNvCxnSpPr/>
          <p:nvPr userDrawn="1"/>
        </p:nvCxnSpPr>
        <p:spPr>
          <a:xfrm>
            <a:off x="623888" y="3906986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D369C44-3593-5A3E-CEB6-A77EE620EDE6}"/>
              </a:ext>
            </a:extLst>
          </p:cNvPr>
          <p:cNvCxnSpPr/>
          <p:nvPr userDrawn="1"/>
        </p:nvCxnSpPr>
        <p:spPr>
          <a:xfrm>
            <a:off x="623888" y="419238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B3322D-BA3B-87AA-27F1-09890790275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3889" y="1533840"/>
            <a:ext cx="3416096" cy="3123883"/>
          </a:xfrm>
          <a:noFill/>
        </p:spPr>
        <p:txBody>
          <a:bodyPr lIns="0" tIns="0" rIns="0" bIns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err="1"/>
              <a:t>Nr</a:t>
            </a:r>
            <a:r>
              <a:rPr lang="de-DE" dirty="0"/>
              <a:t>	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	</a:t>
            </a:r>
            <a:r>
              <a:rPr lang="de-DE" dirty="0"/>
              <a:t> </a:t>
            </a:r>
            <a:r>
              <a:rPr lang="de-DE" dirty="0" err="1"/>
              <a:t>Nr</a:t>
            </a:r>
            <a:endParaRPr lang="de-A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endParaRPr lang="de-DE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D926654-D1D6-A5F2-4186-141C1D9E652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33174" y="1533840"/>
            <a:ext cx="4037741" cy="3123883"/>
          </a:xfrm>
          <a:noFill/>
        </p:spPr>
        <p:txBody>
          <a:bodyPr lIns="0" tIns="0" rIns="0" bIns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err="1"/>
              <a:t>Nr</a:t>
            </a:r>
            <a:r>
              <a:rPr lang="de-DE" dirty="0"/>
              <a:t>	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	</a:t>
            </a:r>
            <a:r>
              <a:rPr lang="de-DE" dirty="0"/>
              <a:t> 	</a:t>
            </a:r>
            <a:r>
              <a:rPr lang="de-DE" dirty="0" err="1"/>
              <a:t>Nr</a:t>
            </a:r>
            <a:endParaRPr lang="de-A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90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430BB26-0981-A7D6-E683-36A18659E682}"/>
              </a:ext>
            </a:extLst>
          </p:cNvPr>
          <p:cNvSpPr/>
          <p:nvPr userDrawn="1"/>
        </p:nvSpPr>
        <p:spPr>
          <a:xfrm>
            <a:off x="8536538" y="140876"/>
            <a:ext cx="457201" cy="457201"/>
          </a:xfrm>
          <a:prstGeom prst="ellipse">
            <a:avLst/>
          </a:prstGeom>
          <a:solidFill>
            <a:srgbClr val="ADD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6F2B6E5-3131-754A-9D2C-4798B0C6C833}" type="slidenum">
              <a:rPr lang="de-DE" sz="1200" smtClean="0">
                <a:latin typeface="Arsenal" panose="00000500000000000000" pitchFamily="2" charset="0"/>
              </a:rPr>
              <a:pPr algn="ctr"/>
              <a:t>‹Nr.›</a:t>
            </a:fld>
            <a:endParaRPr lang="de-DE" sz="1200" dirty="0">
              <a:latin typeface="Arsenal" panose="000005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682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054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 numCol="3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961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353108"/>
            <a:ext cx="3761845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773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None/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88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9" y="1353108"/>
            <a:ext cx="2302192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9975" y="1352550"/>
            <a:ext cx="5190613" cy="329088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749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8743" y="1353109"/>
            <a:ext cx="3761845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289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64172" y="135255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64172" y="223370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64172" y="308991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E146A7B-A5B2-7E1B-EB41-433B5AE28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64172" y="3953509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6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7678BF-E162-DEBD-1B5A-651B91B7D3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540526"/>
            <a:ext cx="6858000" cy="457472"/>
          </a:xfrm>
        </p:spPr>
        <p:txBody>
          <a:bodyPr lIns="0" tIns="0" rIns="0" bIns="0" anchor="b">
            <a:normAutofit/>
          </a:bodyPr>
          <a:lstStyle>
            <a:lvl1pPr algn="ctr">
              <a:defRPr sz="2000" b="1" i="0">
                <a:solidFill>
                  <a:schemeClr val="tx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UNTERTITEL DER 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750679"/>
            <a:ext cx="6858000" cy="151729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4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4BB4304-F8C4-AA62-C500-EFB9B94CB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45" y="485811"/>
            <a:ext cx="851109" cy="1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7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Bild/Doo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1"/>
            <a:ext cx="4232017" cy="6408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43436" y="2108325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3436" y="2967704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3436" y="3823914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39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status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912CDB87-22B8-4149-E9E1-9926332D1D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959C1786-7BC0-6846-6072-95B873C774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88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D3AB4C45-2DFD-B83B-86D7-09151B3D5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40489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75E51843-66B2-7570-FA41-184C36EC051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640489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0FC6286-C751-0C0E-14A8-9B6CCD24B2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70108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EFE68C6-2301-0FE0-DD85-9C632C71AD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70108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0171B71-4270-38AA-E686-E4546D40C5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86709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27E0D72B-1C89-33EE-54C9-BA122948CE4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86709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3E54FA3F-0E19-A97D-3039-EE13E94EAC4D}"/>
              </a:ext>
            </a:extLst>
          </p:cNvPr>
          <p:cNvCxnSpPr/>
          <p:nvPr userDrawn="1"/>
        </p:nvCxnSpPr>
        <p:spPr>
          <a:xfrm>
            <a:off x="623712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E0F6917-CADC-A883-E4DD-1BEDC0D8CC55}"/>
              </a:ext>
            </a:extLst>
          </p:cNvPr>
          <p:cNvCxnSpPr/>
          <p:nvPr userDrawn="1"/>
        </p:nvCxnSpPr>
        <p:spPr>
          <a:xfrm>
            <a:off x="264728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475D3DC7-C1BD-6B7A-62FD-88B7C8F911D6}"/>
              </a:ext>
            </a:extLst>
          </p:cNvPr>
          <p:cNvCxnSpPr/>
          <p:nvPr userDrawn="1"/>
        </p:nvCxnSpPr>
        <p:spPr>
          <a:xfrm>
            <a:off x="467010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3CC8C92-09EE-1387-A825-29C254079FD0}"/>
              </a:ext>
            </a:extLst>
          </p:cNvPr>
          <p:cNvCxnSpPr/>
          <p:nvPr userDrawn="1"/>
        </p:nvCxnSpPr>
        <p:spPr>
          <a:xfrm>
            <a:off x="669010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3C9EA85-A063-8907-FAEA-EE1122553E7C}"/>
              </a:ext>
            </a:extLst>
          </p:cNvPr>
          <p:cNvCxnSpPr/>
          <p:nvPr userDrawn="1"/>
        </p:nvCxnSpPr>
        <p:spPr>
          <a:xfrm>
            <a:off x="623712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56A0815-6A05-DE60-5C3E-4D1843FC43F6}"/>
              </a:ext>
            </a:extLst>
          </p:cNvPr>
          <p:cNvCxnSpPr/>
          <p:nvPr userDrawn="1"/>
        </p:nvCxnSpPr>
        <p:spPr>
          <a:xfrm>
            <a:off x="264728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10AEBE77-9071-CE1F-DC12-5F19F354BB87}"/>
              </a:ext>
            </a:extLst>
          </p:cNvPr>
          <p:cNvCxnSpPr/>
          <p:nvPr userDrawn="1"/>
        </p:nvCxnSpPr>
        <p:spPr>
          <a:xfrm>
            <a:off x="467010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F16B67A4-A2A4-A4C2-17A9-46D167DD9762}"/>
              </a:ext>
            </a:extLst>
          </p:cNvPr>
          <p:cNvCxnSpPr/>
          <p:nvPr userDrawn="1"/>
        </p:nvCxnSpPr>
        <p:spPr>
          <a:xfrm>
            <a:off x="669010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D48CA4EC-E655-E8F0-3BF8-D2D539E92679}"/>
              </a:ext>
            </a:extLst>
          </p:cNvPr>
          <p:cNvCxnSpPr/>
          <p:nvPr userDrawn="1"/>
        </p:nvCxnSpPr>
        <p:spPr>
          <a:xfrm>
            <a:off x="623712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D314B05-60E0-A9F9-9699-1C7CD45F826C}"/>
              </a:ext>
            </a:extLst>
          </p:cNvPr>
          <p:cNvCxnSpPr/>
          <p:nvPr userDrawn="1"/>
        </p:nvCxnSpPr>
        <p:spPr>
          <a:xfrm>
            <a:off x="264728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876E3A59-82D1-CAAD-3B5D-D2CF55E800D5}"/>
              </a:ext>
            </a:extLst>
          </p:cNvPr>
          <p:cNvCxnSpPr/>
          <p:nvPr userDrawn="1"/>
        </p:nvCxnSpPr>
        <p:spPr>
          <a:xfrm>
            <a:off x="467010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1D6EC4B9-D1C0-E1C2-5A6E-13A6107D85EB}"/>
              </a:ext>
            </a:extLst>
          </p:cNvPr>
          <p:cNvCxnSpPr/>
          <p:nvPr userDrawn="1"/>
        </p:nvCxnSpPr>
        <p:spPr>
          <a:xfrm>
            <a:off x="669010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B6BC796-ED62-5512-E352-67EEB4DDAF8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388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1" name="Bildplatzhalter 49">
            <a:extLst>
              <a:ext uri="{FF2B5EF4-FFF2-40B4-BE49-F238E27FC236}">
                <a16:creationId xmlns:a16="http://schemas.microsoft.com/office/drawing/2014/main" id="{FCB582EF-F36A-498F-FE68-8B6BCEACE13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64318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2" name="Bildplatzhalter 49">
            <a:extLst>
              <a:ext uri="{FF2B5EF4-FFF2-40B4-BE49-F238E27FC236}">
                <a16:creationId xmlns:a16="http://schemas.microsoft.com/office/drawing/2014/main" id="{4E964DF8-7D94-2AD5-E75F-4C4163FBC01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67010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3" name="Bildplatzhalter 49">
            <a:extLst>
              <a:ext uri="{FF2B5EF4-FFF2-40B4-BE49-F238E27FC236}">
                <a16:creationId xmlns:a16="http://schemas.microsoft.com/office/drawing/2014/main" id="{39B0A871-953A-E715-97D0-86ACE2A8556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8940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8412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36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Zahl/Tex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4890" y="135255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74890" y="223370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4890" y="308991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E146A7B-A5B2-7E1B-EB41-433B5AE28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4890" y="3953509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413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 + SubHL für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Projektstatus Report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Zeitlicher Ablauf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55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20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34BD6B-F7F9-B9FB-0D8B-A9D4620A7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6813" y="1298967"/>
            <a:ext cx="5458333" cy="3135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D3E75A-FCCA-239E-1760-E83C2EBB7401}"/>
              </a:ext>
            </a:extLst>
          </p:cNvPr>
          <p:cNvSpPr txBox="1"/>
          <p:nvPr userDrawn="1"/>
        </p:nvSpPr>
        <p:spPr>
          <a:xfrm>
            <a:off x="1460059" y="64735"/>
            <a:ext cx="1419883" cy="37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senal" panose="00000500000000000000" pitchFamily="2" charset="0"/>
                <a:cs typeface="Arial" panose="020B0604020202020204" pitchFamily="34" charset="0"/>
              </a:rPr>
              <a:t>Icons grün</a:t>
            </a:r>
          </a:p>
        </p:txBody>
      </p:sp>
    </p:spTree>
    <p:extLst>
      <p:ext uri="{BB962C8B-B14F-4D97-AF65-F5344CB8AC3E}">
        <p14:creationId xmlns:p14="http://schemas.microsoft.com/office/powerpoint/2010/main" val="352017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0D9699B-3727-8D1F-007C-E91E57B02BE5}"/>
              </a:ext>
            </a:extLst>
          </p:cNvPr>
          <p:cNvSpPr/>
          <p:nvPr userDrawn="1"/>
        </p:nvSpPr>
        <p:spPr>
          <a:xfrm>
            <a:off x="1559296" y="557213"/>
            <a:ext cx="6198817" cy="4071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34BD6B-F7F9-B9FB-0D8B-A9D4620A7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6813" y="1298967"/>
            <a:ext cx="5458333" cy="3135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D3E75A-FCCA-239E-1760-E83C2EBB7401}"/>
              </a:ext>
            </a:extLst>
          </p:cNvPr>
          <p:cNvSpPr txBox="1"/>
          <p:nvPr userDrawn="1"/>
        </p:nvSpPr>
        <p:spPr>
          <a:xfrm>
            <a:off x="1465084" y="64736"/>
            <a:ext cx="1625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senal" panose="00000500000000000000" pitchFamily="2" charset="0"/>
                <a:cs typeface="Arial" panose="020B0604020202020204" pitchFamily="34" charset="0"/>
              </a:rPr>
              <a:t>Icons weiß</a:t>
            </a:r>
          </a:p>
        </p:txBody>
      </p:sp>
    </p:spTree>
    <p:extLst>
      <p:ext uri="{BB962C8B-B14F-4D97-AF65-F5344CB8AC3E}">
        <p14:creationId xmlns:p14="http://schemas.microsoft.com/office/powerpoint/2010/main" val="197874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7678BF-E162-DEBD-1B5A-651B91B7D3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69D0A10-2CF1-837B-EDCC-1C4F4AC9F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221" y="485811"/>
            <a:ext cx="850333" cy="106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02492"/>
            <a:ext cx="6858000" cy="640857"/>
          </a:xfrm>
        </p:spPr>
        <p:txBody>
          <a:bodyPr>
            <a:normAutofit/>
          </a:bodyPr>
          <a:lstStyle>
            <a:lvl1pPr marL="0" indent="0" algn="ctr">
              <a:buNone/>
              <a:defRPr sz="2000" spc="0">
                <a:solidFill>
                  <a:schemeClr val="tx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396466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7678BF-E162-DEBD-1B5A-651B91B7D3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540526"/>
            <a:ext cx="6858000" cy="457472"/>
          </a:xfrm>
        </p:spPr>
        <p:txBody>
          <a:bodyPr lIns="0" tIns="0" rIns="0" bIns="0" anchor="b">
            <a:normAutofit/>
          </a:bodyPr>
          <a:lstStyle>
            <a:lvl1pPr algn="ctr">
              <a:defRPr sz="2000" b="1" i="0">
                <a:solidFill>
                  <a:schemeClr val="tx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UNTERTITEL DER 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750679"/>
            <a:ext cx="6858000" cy="151729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4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599C1DD-3C44-C675-46B1-95C6EB0C6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221" y="485811"/>
            <a:ext cx="850333" cy="1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35FA27C-E084-AD62-FF38-3CCE1DFD9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9108" y="2892858"/>
            <a:ext cx="4000292" cy="411830"/>
          </a:xfrm>
          <a:ln w="6350" cap="rnd">
            <a:solidFill>
              <a:schemeClr val="bg1"/>
            </a:solidFill>
          </a:ln>
        </p:spPr>
        <p:txBody>
          <a:bodyPr lIns="0" tIns="72000" rIns="0" bIns="36000" anchor="ctr" anchorCtr="0">
            <a:spAutoFit/>
          </a:bodyPr>
          <a:lstStyle>
            <a:lvl1pPr marL="0" indent="0" algn="ctr">
              <a:buNone/>
              <a:defRPr sz="20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 UNTERTITELFORMAT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7A1C6E-8127-90AA-D0F0-CD13C1244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8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35FA27C-E084-AD62-FF38-3CCE1DFD9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9108" y="2892858"/>
            <a:ext cx="4000292" cy="411830"/>
          </a:xfrm>
          <a:ln w="6350" cap="rnd">
            <a:solidFill>
              <a:schemeClr val="bg1"/>
            </a:solidFill>
          </a:ln>
        </p:spPr>
        <p:txBody>
          <a:bodyPr lIns="0" tIns="72000" rIns="0" bIns="36000" anchor="ctr" anchorCtr="0">
            <a:spAutoFit/>
          </a:bodyPr>
          <a:lstStyle>
            <a:lvl1pPr marL="0" indent="0" algn="ctr">
              <a:buNone/>
              <a:defRPr sz="20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 UNTERTITELFORMAT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7A1C6E-8127-90AA-D0F0-CD13C1244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36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640EF8E-B276-2555-23FD-BA14800F0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221" y="485811"/>
            <a:ext cx="850333" cy="106956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536B929-DBCC-7E48-C007-5C4CDC367C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9108" y="2892858"/>
            <a:ext cx="4000292" cy="411830"/>
          </a:xfrm>
          <a:ln w="6350" cap="rnd">
            <a:solidFill>
              <a:schemeClr val="bg1"/>
            </a:solidFill>
          </a:ln>
        </p:spPr>
        <p:txBody>
          <a:bodyPr lIns="0" tIns="72000" rIns="0" bIns="36000" anchor="ctr" anchorCtr="0">
            <a:spAutoFit/>
          </a:bodyPr>
          <a:lstStyle>
            <a:lvl1pPr marL="0" indent="0" algn="ctr">
              <a:buNone/>
              <a:defRPr sz="20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 UNTERTITELFORMAT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D4A229-B619-B599-A120-120E57AC09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9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78C3ADC-7286-459C-6B03-FC419D95AD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A8B0437-D936-EF14-E3BC-4207D8A62A64}"/>
              </a:ext>
            </a:extLst>
          </p:cNvPr>
          <p:cNvCxnSpPr>
            <a:cxnSpLocks/>
          </p:cNvCxnSpPr>
          <p:nvPr userDrawn="1"/>
        </p:nvCxnSpPr>
        <p:spPr>
          <a:xfrm>
            <a:off x="4196593" y="3373547"/>
            <a:ext cx="7183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2E4F6A6-0FAD-519A-5DF0-A6CE0FE61A59}"/>
              </a:ext>
            </a:extLst>
          </p:cNvPr>
          <p:cNvCxnSpPr>
            <a:cxnSpLocks/>
          </p:cNvCxnSpPr>
          <p:nvPr userDrawn="1"/>
        </p:nvCxnSpPr>
        <p:spPr>
          <a:xfrm>
            <a:off x="4348993" y="3525947"/>
            <a:ext cx="7183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F74BFE-2308-614E-DC33-77A6895F68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540526"/>
            <a:ext cx="6858000" cy="457472"/>
          </a:xfrm>
        </p:spPr>
        <p:txBody>
          <a:bodyPr lIns="0" tIns="0" rIns="0" bIns="0"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UNTERTITEL DER RÄSENTATION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520E7-6631-8E64-D1DD-80DAA7F74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750679"/>
            <a:ext cx="6858000" cy="151729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4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2218023-439E-3EB6-0385-E82E33D64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221" y="485811"/>
            <a:ext cx="850333" cy="1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9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01" y="1651001"/>
            <a:ext cx="3954458" cy="1663699"/>
          </a:xfrm>
        </p:spPr>
        <p:txBody>
          <a:bodyPr anchor="ctr" anchorCtr="0"/>
          <a:lstStyle>
            <a:lvl1pPr marL="0" indent="0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DA0B9B4-A9EC-782C-AF43-754AD6D6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482850"/>
            <a:ext cx="3727450" cy="457048"/>
          </a:xfrm>
        </p:spPr>
        <p:txBody>
          <a:bodyPr lIns="0" tIns="0" rIns="0" bIns="0">
            <a:spAutoFit/>
          </a:bodyPr>
          <a:lstStyle>
            <a:lvl1pPr marL="0" indent="0" algn="r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28323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50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l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493" y="1651001"/>
            <a:ext cx="3954458" cy="1663700"/>
          </a:xfrm>
        </p:spPr>
        <p:txBody>
          <a:bodyPr anchor="ctr" anchorCtr="0"/>
          <a:lstStyle>
            <a:lvl1pPr marL="0" indent="0" algn="r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B4C6EC-9A64-D135-D3BB-29AF06A45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5050" y="2482850"/>
            <a:ext cx="3727450" cy="482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1FA9CD5-2166-B2E6-E5E7-239294E9E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" y="4634471"/>
            <a:ext cx="312284" cy="3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8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ohne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8D5E74B-760E-5335-D449-B7F73B7EAAD8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85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758B578-71EF-DD50-E4F8-13A29EBB304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01" y="1651001"/>
            <a:ext cx="3954458" cy="1663699"/>
          </a:xfrm>
        </p:spPr>
        <p:txBody>
          <a:bodyPr anchor="ctr" anchorCtr="0"/>
          <a:lstStyle>
            <a:lvl1pPr marL="0" indent="0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DA0B9B4-A9EC-782C-AF43-754AD6D6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482850"/>
            <a:ext cx="3727450" cy="457048"/>
          </a:xfrm>
        </p:spPr>
        <p:txBody>
          <a:bodyPr lIns="0" tIns="0" rIns="0" bIns="0">
            <a:spAutoFit/>
          </a:bodyPr>
          <a:lstStyle>
            <a:lvl1pPr marL="0" indent="0" algn="r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04707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ohne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C015A1C-4E48-7AB5-1B73-20E5D933DAF4}"/>
              </a:ext>
            </a:extLst>
          </p:cNvPr>
          <p:cNvSpPr/>
          <p:nvPr userDrawn="1"/>
        </p:nvSpPr>
        <p:spPr>
          <a:xfrm>
            <a:off x="-2" y="0"/>
            <a:ext cx="4572000" cy="5143500"/>
          </a:xfrm>
          <a:prstGeom prst="rect">
            <a:avLst/>
          </a:prstGeom>
          <a:solidFill>
            <a:srgbClr val="85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50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l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758B578-71EF-DD50-E4F8-13A29EBB304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493" y="1651001"/>
            <a:ext cx="3954458" cy="1663700"/>
          </a:xfrm>
        </p:spPr>
        <p:txBody>
          <a:bodyPr anchor="ctr" anchorCtr="0"/>
          <a:lstStyle>
            <a:lvl1pPr marL="0" indent="0" algn="r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B4C6EC-9A64-D135-D3BB-29AF06A45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5050" y="2482850"/>
            <a:ext cx="3727450" cy="482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2C252AA-24A5-3A3F-2909-383B6D5EE807}"/>
              </a:ext>
            </a:extLst>
          </p:cNvPr>
          <p:cNvGrpSpPr/>
          <p:nvPr userDrawn="1"/>
        </p:nvGrpSpPr>
        <p:grpSpPr>
          <a:xfrm>
            <a:off x="130101" y="4634471"/>
            <a:ext cx="1415478" cy="392171"/>
            <a:chOff x="130101" y="4634471"/>
            <a:chExt cx="1415478" cy="392171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1FA9CD5-2166-B2E6-E5E7-239294E9E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01" y="4634471"/>
              <a:ext cx="312284" cy="392171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D71BD33-4D8C-7F56-40C9-4EEFA67B8979}"/>
                </a:ext>
              </a:extLst>
            </p:cNvPr>
            <p:cNvSpPr txBox="1"/>
            <p:nvPr userDrawn="1"/>
          </p:nvSpPr>
          <p:spPr>
            <a:xfrm>
              <a:off x="623888" y="4834999"/>
              <a:ext cx="921691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r>
                <a:rPr lang="de-DE" sz="900" b="1" dirty="0">
                  <a:solidFill>
                    <a:schemeClr val="bg1"/>
                  </a:solidFill>
                  <a:latin typeface="Arsenal" panose="00000500000000000000" pitchFamily="2" charset="0"/>
                  <a:cs typeface="Arial" panose="020B0604020202020204" pitchFamily="34" charset="0"/>
                </a:rPr>
                <a:t>WIFI Tirol</a:t>
              </a:r>
              <a:endParaRPr lang="de-DE" sz="900" b="0" dirty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446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D3D8B9E-4B9C-5943-EB9A-4BF8BCB7B4D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8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6935" y="93472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B3322D-BA3B-87AA-27F1-09890790275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16935" y="239776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 </a:t>
            </a:r>
            <a:r>
              <a:rPr lang="de-AT" dirty="0" err="1"/>
              <a:t>mollis</a:t>
            </a:r>
            <a:r>
              <a:rPr lang="de-AT" dirty="0"/>
              <a:t> </a:t>
            </a:r>
            <a:r>
              <a:rPr lang="de-AT" dirty="0" err="1"/>
              <a:t>pretium</a:t>
            </a:r>
            <a:r>
              <a:rPr lang="de-AT" dirty="0"/>
              <a:t>. Integer </a:t>
            </a:r>
            <a:r>
              <a:rPr lang="de-AT" dirty="0" err="1"/>
              <a:t>autque</a:t>
            </a:r>
            <a:r>
              <a:rPr lang="de-AT" dirty="0"/>
              <a:t> </a:t>
            </a:r>
            <a:r>
              <a:rPr lang="de-AT" dirty="0" err="1"/>
              <a:t>tincidunt</a:t>
            </a:r>
            <a:r>
              <a:rPr lang="de-AT" dirty="0"/>
              <a:t>. </a:t>
            </a:r>
            <a:r>
              <a:rPr lang="de-AT" dirty="0" err="1"/>
              <a:t>Cras</a:t>
            </a:r>
            <a:r>
              <a:rPr lang="de-AT" dirty="0"/>
              <a:t> </a:t>
            </a:r>
            <a:r>
              <a:rPr lang="de-AT" dirty="0" err="1"/>
              <a:t>dapibus</a:t>
            </a:r>
            <a:r>
              <a:rPr lang="de-AT" dirty="0"/>
              <a:t>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endParaRPr lang="de-D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6948F09-33BA-4D93-0895-9E0547132D4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416935" y="386080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Maecenas </a:t>
            </a:r>
            <a:r>
              <a:rPr lang="de-AT" dirty="0" err="1"/>
              <a:t>tempus</a:t>
            </a:r>
            <a:r>
              <a:rPr lang="de-AT" dirty="0"/>
              <a:t>, </a:t>
            </a:r>
            <a:r>
              <a:rPr lang="de-AT" dirty="0" err="1"/>
              <a:t>tellus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condimentum</a:t>
            </a:r>
            <a:r>
              <a:rPr lang="de-AT" dirty="0"/>
              <a:t> </a:t>
            </a:r>
            <a:r>
              <a:rPr lang="de-AT" dirty="0" err="1"/>
              <a:t>rhoncus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 quam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se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E925BE-A34F-D47F-4D82-CC7CD9ED0C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82055" y="93472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Quisque</a:t>
            </a:r>
            <a:r>
              <a:rPr lang="de-AT" dirty="0"/>
              <a:t> </a:t>
            </a:r>
            <a:r>
              <a:rPr lang="de-AT" dirty="0" err="1"/>
              <a:t>rutrum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imperdiet</a:t>
            </a:r>
            <a:r>
              <a:rPr lang="de-AT" dirty="0"/>
              <a:t>. </a:t>
            </a:r>
            <a:r>
              <a:rPr lang="de-AT" dirty="0" err="1"/>
              <a:t>Etiam</a:t>
            </a:r>
            <a:r>
              <a:rPr lang="de-AT" dirty="0"/>
              <a:t> </a:t>
            </a:r>
            <a:r>
              <a:rPr lang="de-AT" dirty="0" err="1"/>
              <a:t>ultricies</a:t>
            </a:r>
            <a:r>
              <a:rPr lang="de-AT" dirty="0"/>
              <a:t> nisi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. </a:t>
            </a:r>
            <a:r>
              <a:rPr lang="de-AT" dirty="0" err="1"/>
              <a:t>Curabitur</a:t>
            </a:r>
            <a:r>
              <a:rPr lang="de-AT" dirty="0"/>
              <a:t> </a:t>
            </a:r>
            <a:r>
              <a:rPr lang="de-AT" dirty="0" err="1"/>
              <a:t>nondunt</a:t>
            </a:r>
            <a:r>
              <a:rPr lang="de-AT" dirty="0"/>
              <a:t>. </a:t>
            </a:r>
            <a:r>
              <a:rPr lang="de-AT" dirty="0" err="1"/>
              <a:t>Cnsequat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endParaRPr lang="de-DE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D745CC-5280-0D87-D53A-B393A57B7C1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2055" y="239776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Sed </a:t>
            </a:r>
            <a:r>
              <a:rPr lang="de-AT" dirty="0" err="1"/>
              <a:t>consequat</a:t>
            </a:r>
            <a:r>
              <a:rPr lang="de-AT" dirty="0"/>
              <a:t>, </a:t>
            </a:r>
            <a:r>
              <a:rPr lang="de-AT" dirty="0" err="1"/>
              <a:t>leo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bibendum</a:t>
            </a:r>
            <a:r>
              <a:rPr lang="de-AT" dirty="0"/>
              <a:t> </a:t>
            </a:r>
            <a:r>
              <a:rPr lang="de-AT" dirty="0" err="1"/>
              <a:t>sodales</a:t>
            </a:r>
            <a:r>
              <a:rPr lang="de-AT" dirty="0"/>
              <a:t>, </a:t>
            </a:r>
            <a:r>
              <a:rPr lang="de-AT" dirty="0" err="1"/>
              <a:t>augue</a:t>
            </a:r>
            <a:r>
              <a:rPr lang="de-AT" dirty="0"/>
              <a:t> </a:t>
            </a:r>
            <a:r>
              <a:rPr lang="de-AT" dirty="0" err="1"/>
              <a:t>velit</a:t>
            </a:r>
            <a:r>
              <a:rPr lang="de-AT" dirty="0"/>
              <a:t> cursus </a:t>
            </a:r>
            <a:r>
              <a:rPr lang="de-AT" dirty="0" err="1"/>
              <a:t>nunc</a:t>
            </a:r>
            <a:r>
              <a:rPr lang="de-AT" dirty="0"/>
              <a:t> </a:t>
            </a:r>
            <a:r>
              <a:rPr lang="de-AT" dirty="0" err="1"/>
              <a:t>antes</a:t>
            </a:r>
            <a:r>
              <a:rPr lang="de-AT" dirty="0"/>
              <a:t> </a:t>
            </a:r>
            <a:r>
              <a:rPr lang="de-AT" dirty="0" err="1"/>
              <a:t>portamque</a:t>
            </a:r>
            <a:r>
              <a:rPr lang="de-AT" dirty="0"/>
              <a:t> </a:t>
            </a:r>
            <a:r>
              <a:rPr lang="de-AT" dirty="0" err="1"/>
              <a:t>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lorem</a:t>
            </a:r>
            <a:r>
              <a:rPr lang="de-AT" dirty="0"/>
              <a:t> ante.</a:t>
            </a:r>
            <a:endParaRPr lang="de-DE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D198DB2-F952-B9B1-9429-B6D8ECC719A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2055" y="3860800"/>
            <a:ext cx="2679067" cy="853432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. 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lola</a:t>
            </a:r>
            <a:r>
              <a:rPr lang="de-AT" dirty="0"/>
              <a:t> </a:t>
            </a:r>
            <a:r>
              <a:rPr lang="de-AT" dirty="0" err="1"/>
              <a:t>itque</a:t>
            </a:r>
            <a:r>
              <a:rPr lang="de-AT" dirty="0"/>
              <a:t>. Vitae,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enimante</a:t>
            </a:r>
            <a:r>
              <a:rPr lang="de-AT" dirty="0"/>
              <a:t> </a:t>
            </a:r>
            <a:r>
              <a:rPr lang="de-AT" dirty="0" err="1"/>
              <a:t>oltu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F66C-1E2D-FBFE-2822-E3EE0B0B7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0698" y="461107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ADD699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E7200328-8225-D619-6457-28800E2F43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2054" y="461107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ADD699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000F4740-B150-FA0E-8085-D34567D4A2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698" y="1924121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85C266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91AC5EA7-94B8-754C-DFA5-B6903178B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054" y="1924121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85C266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BD660CE2-6DB7-E74C-4A66-C8413309A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0698" y="3394333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5CAD33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865BB0BB-A7F2-AB63-D618-72E8740482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54" y="3394333"/>
            <a:ext cx="711880" cy="4570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>
                <a:solidFill>
                  <a:srgbClr val="5CAD33"/>
                </a:solidFill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298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D3D8B9E-4B9C-5943-EB9A-4BF8BCB7B4D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1904" y="0"/>
            <a:ext cx="2802096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299EB-F3D2-4F2E-A57B-2B51C23D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5396014" cy="457201"/>
          </a:xfrm>
        </p:spPr>
        <p:txBody>
          <a:bodyPr wrap="square"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125A-35AA-51F7-6600-2214AD47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5400776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4717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>
            <a:extLst>
              <a:ext uri="{FF2B5EF4-FFF2-40B4-BE49-F238E27FC236}">
                <a16:creationId xmlns:a16="http://schemas.microsoft.com/office/drawing/2014/main" id="{F1F757DD-64DD-2933-3BA0-3C958E95222B}"/>
              </a:ext>
            </a:extLst>
          </p:cNvPr>
          <p:cNvSpPr/>
          <p:nvPr userDrawn="1"/>
        </p:nvSpPr>
        <p:spPr>
          <a:xfrm>
            <a:off x="4156370" y="1425830"/>
            <a:ext cx="4363741" cy="3123882"/>
          </a:xfrm>
          <a:prstGeom prst="rect">
            <a:avLst/>
          </a:prstGeom>
          <a:solidFill>
            <a:srgbClr val="D6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299EB-F3D2-4F2E-A57B-2B51C23D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5396014" cy="457201"/>
          </a:xfrm>
        </p:spPr>
        <p:txBody>
          <a:bodyPr wrap="square"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Inhaltsverzeichnis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125A-35AA-51F7-6600-2214AD47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5400776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1F667A1-AC6B-2C67-0D00-B2DDD99FDADE}"/>
              </a:ext>
            </a:extLst>
          </p:cNvPr>
          <p:cNvCxnSpPr/>
          <p:nvPr userDrawn="1"/>
        </p:nvCxnSpPr>
        <p:spPr>
          <a:xfrm>
            <a:off x="623888" y="1762301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71C02A0-693C-0A6E-2A29-6CD2769F9CAE}"/>
              </a:ext>
            </a:extLst>
          </p:cNvPr>
          <p:cNvCxnSpPr/>
          <p:nvPr userDrawn="1"/>
        </p:nvCxnSpPr>
        <p:spPr>
          <a:xfrm>
            <a:off x="623888" y="202830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734625B-9A17-55A3-B927-E4DA91755653}"/>
              </a:ext>
            </a:extLst>
          </p:cNvPr>
          <p:cNvCxnSpPr/>
          <p:nvPr userDrawn="1"/>
        </p:nvCxnSpPr>
        <p:spPr>
          <a:xfrm>
            <a:off x="623888" y="2294317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C296FFD-983B-1602-58A3-0A70D85E7466}"/>
              </a:ext>
            </a:extLst>
          </p:cNvPr>
          <p:cNvCxnSpPr/>
          <p:nvPr userDrawn="1"/>
        </p:nvCxnSpPr>
        <p:spPr>
          <a:xfrm>
            <a:off x="623888" y="257694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938A3EA-D824-830E-EAC6-E5518C4E87D1}"/>
              </a:ext>
            </a:extLst>
          </p:cNvPr>
          <p:cNvCxnSpPr/>
          <p:nvPr userDrawn="1"/>
        </p:nvCxnSpPr>
        <p:spPr>
          <a:xfrm>
            <a:off x="623888" y="2837415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313F0F68-D6F8-87BC-EA18-42FEDF936325}"/>
              </a:ext>
            </a:extLst>
          </p:cNvPr>
          <p:cNvCxnSpPr/>
          <p:nvPr userDrawn="1"/>
        </p:nvCxnSpPr>
        <p:spPr>
          <a:xfrm>
            <a:off x="623888" y="3108963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63A7DAB-CCFD-9CF7-1F18-DBCC4335DCD8}"/>
              </a:ext>
            </a:extLst>
          </p:cNvPr>
          <p:cNvCxnSpPr/>
          <p:nvPr userDrawn="1"/>
        </p:nvCxnSpPr>
        <p:spPr>
          <a:xfrm>
            <a:off x="623888" y="3383283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259BDA20-0CF5-86AF-E985-E62560973086}"/>
              </a:ext>
            </a:extLst>
          </p:cNvPr>
          <p:cNvCxnSpPr/>
          <p:nvPr userDrawn="1"/>
        </p:nvCxnSpPr>
        <p:spPr>
          <a:xfrm>
            <a:off x="623888" y="3649291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C89E518-7838-E4BD-C47F-DD8ADE3B0B7E}"/>
              </a:ext>
            </a:extLst>
          </p:cNvPr>
          <p:cNvCxnSpPr/>
          <p:nvPr userDrawn="1"/>
        </p:nvCxnSpPr>
        <p:spPr>
          <a:xfrm>
            <a:off x="623888" y="3906986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D369C44-3593-5A3E-CEB6-A77EE620EDE6}"/>
              </a:ext>
            </a:extLst>
          </p:cNvPr>
          <p:cNvCxnSpPr/>
          <p:nvPr userDrawn="1"/>
        </p:nvCxnSpPr>
        <p:spPr>
          <a:xfrm>
            <a:off x="623888" y="4192389"/>
            <a:ext cx="7896223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B3322D-BA3B-87AA-27F1-09890790275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3889" y="1533840"/>
            <a:ext cx="3416096" cy="3123883"/>
          </a:xfrm>
          <a:noFill/>
        </p:spPr>
        <p:txBody>
          <a:bodyPr lIns="0" tIns="0" rIns="0" bIns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err="1"/>
              <a:t>Nr</a:t>
            </a:r>
            <a:r>
              <a:rPr lang="de-DE" dirty="0"/>
              <a:t>	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	</a:t>
            </a:r>
            <a:r>
              <a:rPr lang="de-DE" dirty="0"/>
              <a:t> </a:t>
            </a:r>
            <a:r>
              <a:rPr lang="de-DE" dirty="0" err="1"/>
              <a:t>Nr</a:t>
            </a:r>
            <a:endParaRPr lang="de-A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endParaRPr lang="de-DE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D926654-D1D6-A5F2-4186-141C1D9E652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33174" y="1533840"/>
            <a:ext cx="4037741" cy="3123883"/>
          </a:xfrm>
          <a:noFill/>
        </p:spPr>
        <p:txBody>
          <a:bodyPr lIns="0" tIns="0" rIns="0" bIns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err="1"/>
              <a:t>Nr</a:t>
            </a:r>
            <a:r>
              <a:rPr lang="de-DE" dirty="0"/>
              <a:t>	</a:t>
            </a:r>
            <a:r>
              <a:rPr lang="de-AT" dirty="0" err="1"/>
              <a:t>Nullam</a:t>
            </a:r>
            <a:r>
              <a:rPr lang="de-AT" dirty="0"/>
              <a:t> </a:t>
            </a:r>
            <a:r>
              <a:rPr lang="de-AT" dirty="0" err="1"/>
              <a:t>dictum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pede	</a:t>
            </a:r>
            <a:r>
              <a:rPr lang="de-DE" dirty="0"/>
              <a:t> 	</a:t>
            </a:r>
            <a:r>
              <a:rPr lang="de-DE" dirty="0" err="1"/>
              <a:t>Nr</a:t>
            </a:r>
            <a:endParaRPr lang="de-A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89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536B929-DBCC-7E48-C007-5C4CDC367C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9108" y="2892858"/>
            <a:ext cx="4000292" cy="411830"/>
          </a:xfrm>
          <a:ln w="6350" cap="rnd">
            <a:solidFill>
              <a:schemeClr val="bg1"/>
            </a:solidFill>
          </a:ln>
        </p:spPr>
        <p:txBody>
          <a:bodyPr lIns="0" tIns="72000" rIns="0" bIns="36000" anchor="ctr" anchorCtr="0">
            <a:spAutoFit/>
          </a:bodyPr>
          <a:lstStyle>
            <a:lvl1pPr marL="0" indent="0" algn="ctr">
              <a:buNone/>
              <a:defRPr sz="20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 UNTERTITELFORMAT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8B7615-7469-F770-2EB2-87D19660A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45" y="485811"/>
            <a:ext cx="851109" cy="10695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D4A229-B619-B599-A120-120E57AC09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829" y="1999595"/>
            <a:ext cx="7932057" cy="640857"/>
          </a:xfrm>
        </p:spPr>
        <p:txBody>
          <a:bodyPr lIns="0" tIns="0" rIns="0" bIns="0"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430BB26-0981-A7D6-E683-36A18659E682}"/>
              </a:ext>
            </a:extLst>
          </p:cNvPr>
          <p:cNvSpPr/>
          <p:nvPr userDrawn="1"/>
        </p:nvSpPr>
        <p:spPr>
          <a:xfrm>
            <a:off x="8536538" y="140876"/>
            <a:ext cx="457201" cy="457201"/>
          </a:xfrm>
          <a:prstGeom prst="ellipse">
            <a:avLst/>
          </a:prstGeom>
          <a:solidFill>
            <a:srgbClr val="ADD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6F2B6E5-3131-754A-9D2C-4798B0C6C833}" type="slidenum">
              <a:rPr lang="de-DE" sz="1200" smtClean="0">
                <a:latin typeface="Arsenal" panose="00000500000000000000" pitchFamily="2" charset="0"/>
              </a:rPr>
              <a:pPr algn="ctr"/>
              <a:t>‹Nr.›</a:t>
            </a:fld>
            <a:endParaRPr lang="de-DE" sz="1200" dirty="0">
              <a:latin typeface="Arsenal" panose="000005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575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4767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0"/>
            <a:ext cx="7886699" cy="3290888"/>
          </a:xfrm>
        </p:spPr>
        <p:txBody>
          <a:bodyPr lIns="0" tIns="0" rIns="0" bIns="0" numCol="3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0604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353108"/>
            <a:ext cx="3761845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773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 marL="342900" indent="0">
              <a:lnSpc>
                <a:spcPts val="2160"/>
              </a:lnSpc>
              <a:buClr>
                <a:srgbClr val="85C266"/>
              </a:buClr>
              <a:buNone/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7864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9" y="1353108"/>
            <a:ext cx="2302192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9975" y="1352550"/>
            <a:ext cx="5190613" cy="329088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6517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527651D-2496-F956-7F4E-6391495EC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8743" y="1353109"/>
            <a:ext cx="3761845" cy="3290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6260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352550"/>
            <a:ext cx="3752850" cy="329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64172" y="135255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64172" y="223370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64172" y="3089910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E146A7B-A5B2-7E1B-EB41-433B5AE28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64172" y="3953509"/>
            <a:ext cx="2846416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9113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Bild/Doo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31664F-E720-F337-102F-987E6DE8F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" y="1352551"/>
            <a:ext cx="4232017" cy="6408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43436" y="2108325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3436" y="2967704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3436" y="3823914"/>
            <a:ext cx="341246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2950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status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912CDB87-22B8-4149-E9E1-9926332D1D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959C1786-7BC0-6846-6072-95B873C774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88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D3AB4C45-2DFD-B83B-86D7-09151B3D5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40489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75E51843-66B2-7570-FA41-184C36EC051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640489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0FC6286-C751-0C0E-14A8-9B6CCD24B2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70108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EFE68C6-2301-0FE0-DD85-9C632C71AD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70108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0171B71-4270-38AA-E686-E4546D40C5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86709" y="2369303"/>
            <a:ext cx="1849830" cy="2022421"/>
          </a:xfrm>
          <a:noFill/>
        </p:spPr>
        <p:txBody>
          <a:bodyPr lIns="72000" tIns="72000" rIns="72000" bIns="72000" numCol="1" spcCol="18000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27E0D72B-1C89-33EE-54C9-BA122948CE4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86709" y="1918675"/>
            <a:ext cx="1849830" cy="435906"/>
          </a:xfrm>
          <a:noFill/>
        </p:spPr>
        <p:txBody>
          <a:bodyPr lIns="72000" tIns="72000" rIns="72000" bIns="72000" numCol="1" spcCol="180000" anchor="ctr" anchorCtr="0">
            <a:normAutofit/>
          </a:bodyPr>
          <a:lstStyle>
            <a:lvl1pPr marL="0" indent="0">
              <a:lnSpc>
                <a:spcPct val="100000"/>
              </a:lnSpc>
              <a:buClr>
                <a:srgbClr val="85C266"/>
              </a:buClr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lnSpc>
                <a:spcPts val="2160"/>
              </a:lnSpc>
              <a:buClr>
                <a:srgbClr val="85C266"/>
              </a:buClr>
              <a:buFontTx/>
              <a:buNone/>
              <a:defRPr/>
            </a:lvl2pPr>
            <a:lvl3pPr marL="685800" indent="0">
              <a:lnSpc>
                <a:spcPts val="1800"/>
              </a:lnSpc>
              <a:buClr>
                <a:srgbClr val="85C266"/>
              </a:buClr>
              <a:buFontTx/>
              <a:buNone/>
              <a:defRPr/>
            </a:lvl3pPr>
            <a:lvl4pPr marL="1028700" indent="0">
              <a:lnSpc>
                <a:spcPts val="1620"/>
              </a:lnSpc>
              <a:buClr>
                <a:srgbClr val="85C266"/>
              </a:buClr>
              <a:buFontTx/>
              <a:buNone/>
              <a:defRPr/>
            </a:lvl4pPr>
            <a:lvl5pPr marL="1371600" indent="0">
              <a:lnSpc>
                <a:spcPts val="1320"/>
              </a:lnSpc>
              <a:buClr>
                <a:srgbClr val="85C266"/>
              </a:buCl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3E54FA3F-0E19-A97D-3039-EE13E94EAC4D}"/>
              </a:ext>
            </a:extLst>
          </p:cNvPr>
          <p:cNvCxnSpPr/>
          <p:nvPr userDrawn="1"/>
        </p:nvCxnSpPr>
        <p:spPr>
          <a:xfrm>
            <a:off x="623712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E0F6917-CADC-A883-E4DD-1BEDC0D8CC55}"/>
              </a:ext>
            </a:extLst>
          </p:cNvPr>
          <p:cNvCxnSpPr/>
          <p:nvPr userDrawn="1"/>
        </p:nvCxnSpPr>
        <p:spPr>
          <a:xfrm>
            <a:off x="264728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475D3DC7-C1BD-6B7A-62FD-88B7C8F911D6}"/>
              </a:ext>
            </a:extLst>
          </p:cNvPr>
          <p:cNvCxnSpPr/>
          <p:nvPr userDrawn="1"/>
        </p:nvCxnSpPr>
        <p:spPr>
          <a:xfrm>
            <a:off x="467010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3CC8C92-09EE-1387-A825-29C254079FD0}"/>
              </a:ext>
            </a:extLst>
          </p:cNvPr>
          <p:cNvCxnSpPr/>
          <p:nvPr userDrawn="1"/>
        </p:nvCxnSpPr>
        <p:spPr>
          <a:xfrm>
            <a:off x="6690108" y="443344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3C9EA85-A063-8907-FAEA-EE1122553E7C}"/>
              </a:ext>
            </a:extLst>
          </p:cNvPr>
          <p:cNvCxnSpPr/>
          <p:nvPr userDrawn="1"/>
        </p:nvCxnSpPr>
        <p:spPr>
          <a:xfrm>
            <a:off x="623712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56A0815-6A05-DE60-5C3E-4D1843FC43F6}"/>
              </a:ext>
            </a:extLst>
          </p:cNvPr>
          <p:cNvCxnSpPr/>
          <p:nvPr userDrawn="1"/>
        </p:nvCxnSpPr>
        <p:spPr>
          <a:xfrm>
            <a:off x="264728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10AEBE77-9071-CE1F-DC12-5F19F354BB87}"/>
              </a:ext>
            </a:extLst>
          </p:cNvPr>
          <p:cNvCxnSpPr/>
          <p:nvPr userDrawn="1"/>
        </p:nvCxnSpPr>
        <p:spPr>
          <a:xfrm>
            <a:off x="467010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F16B67A4-A2A4-A4C2-17A9-46D167DD9762}"/>
              </a:ext>
            </a:extLst>
          </p:cNvPr>
          <p:cNvCxnSpPr/>
          <p:nvPr userDrawn="1"/>
        </p:nvCxnSpPr>
        <p:spPr>
          <a:xfrm>
            <a:off x="6690108" y="192646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D48CA4EC-E655-E8F0-3BF8-D2D539E92679}"/>
              </a:ext>
            </a:extLst>
          </p:cNvPr>
          <p:cNvCxnSpPr/>
          <p:nvPr userDrawn="1"/>
        </p:nvCxnSpPr>
        <p:spPr>
          <a:xfrm>
            <a:off x="623712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D314B05-60E0-A9F9-9699-1C7CD45F826C}"/>
              </a:ext>
            </a:extLst>
          </p:cNvPr>
          <p:cNvCxnSpPr/>
          <p:nvPr userDrawn="1"/>
        </p:nvCxnSpPr>
        <p:spPr>
          <a:xfrm>
            <a:off x="264728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876E3A59-82D1-CAAD-3B5D-D2CF55E800D5}"/>
              </a:ext>
            </a:extLst>
          </p:cNvPr>
          <p:cNvCxnSpPr/>
          <p:nvPr userDrawn="1"/>
        </p:nvCxnSpPr>
        <p:spPr>
          <a:xfrm>
            <a:off x="467010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1D6EC4B9-D1C0-E1C2-5A6E-13A6107D85EB}"/>
              </a:ext>
            </a:extLst>
          </p:cNvPr>
          <p:cNvCxnSpPr/>
          <p:nvPr userDrawn="1"/>
        </p:nvCxnSpPr>
        <p:spPr>
          <a:xfrm>
            <a:off x="6690108" y="2354581"/>
            <a:ext cx="18430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B6BC796-ED62-5512-E352-67EEB4DDAF8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388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1" name="Bildplatzhalter 49">
            <a:extLst>
              <a:ext uri="{FF2B5EF4-FFF2-40B4-BE49-F238E27FC236}">
                <a16:creationId xmlns:a16="http://schemas.microsoft.com/office/drawing/2014/main" id="{FCB582EF-F36A-498F-FE68-8B6BCEACE13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64318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2" name="Bildplatzhalter 49">
            <a:extLst>
              <a:ext uri="{FF2B5EF4-FFF2-40B4-BE49-F238E27FC236}">
                <a16:creationId xmlns:a16="http://schemas.microsoft.com/office/drawing/2014/main" id="{4E964DF8-7D94-2AD5-E75F-4C4163FBC01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67010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3" name="Bildplatzhalter 49">
            <a:extLst>
              <a:ext uri="{FF2B5EF4-FFF2-40B4-BE49-F238E27FC236}">
                <a16:creationId xmlns:a16="http://schemas.microsoft.com/office/drawing/2014/main" id="{39B0A871-953A-E715-97D0-86ACE2A8556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89408" y="1363953"/>
            <a:ext cx="540000" cy="540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671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886700" cy="32060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6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78C3ADC-7286-459C-6B03-FC419D95AD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8B7615-7469-F770-2EB2-87D19660A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45" y="485811"/>
            <a:ext cx="851109" cy="106956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A8B0437-D936-EF14-E3BC-4207D8A62A64}"/>
              </a:ext>
            </a:extLst>
          </p:cNvPr>
          <p:cNvCxnSpPr>
            <a:cxnSpLocks/>
          </p:cNvCxnSpPr>
          <p:nvPr userDrawn="1"/>
        </p:nvCxnSpPr>
        <p:spPr>
          <a:xfrm>
            <a:off x="4196593" y="3373547"/>
            <a:ext cx="7183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2E4F6A6-0FAD-519A-5DF0-A6CE0FE61A59}"/>
              </a:ext>
            </a:extLst>
          </p:cNvPr>
          <p:cNvCxnSpPr>
            <a:cxnSpLocks/>
          </p:cNvCxnSpPr>
          <p:nvPr userDrawn="1"/>
        </p:nvCxnSpPr>
        <p:spPr>
          <a:xfrm>
            <a:off x="4348993" y="3525947"/>
            <a:ext cx="7183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F74BFE-2308-614E-DC33-77A6895F68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540526"/>
            <a:ext cx="6858000" cy="457472"/>
          </a:xfrm>
        </p:spPr>
        <p:txBody>
          <a:bodyPr lIns="0" tIns="0" rIns="0" bIns="0"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UNTERTITEL DER RÄSENTATION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520E7-6631-8E64-D1DD-80DAA7F74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750679"/>
            <a:ext cx="6858000" cy="151729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400" spc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24401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Zahl/Tex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B0161-1A11-893E-2C5C-32C5EB213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4890" y="135255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5A31564-486D-638C-5C9F-02E6DC7A7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74890" y="223370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20FDDD5-BE9B-A17D-004F-CE5561D67F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4890" y="3089910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E146A7B-A5B2-7E1B-EB41-433B5AE28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4890" y="3953509"/>
            <a:ext cx="2561648" cy="7671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Clr>
                <a:srgbClr val="85C266"/>
              </a:buClr>
              <a:buNone/>
              <a:defRPr sz="1100"/>
            </a:lvl1pPr>
            <a:lvl2pPr>
              <a:lnSpc>
                <a:spcPts val="2160"/>
              </a:lnSpc>
              <a:buClr>
                <a:srgbClr val="85C266"/>
              </a:buClr>
              <a:defRPr/>
            </a:lvl2pPr>
            <a:lvl3pPr>
              <a:lnSpc>
                <a:spcPts val="1800"/>
              </a:lnSpc>
              <a:buClr>
                <a:srgbClr val="85C266"/>
              </a:buClr>
              <a:defRPr/>
            </a:lvl3pPr>
            <a:lvl4pPr>
              <a:lnSpc>
                <a:spcPts val="1620"/>
              </a:lnSpc>
              <a:buClr>
                <a:srgbClr val="85C266"/>
              </a:buClr>
              <a:defRPr/>
            </a:lvl4pPr>
            <a:lvl5pPr>
              <a:lnSpc>
                <a:spcPts val="1320"/>
              </a:lnSpc>
              <a:buClr>
                <a:srgbClr val="85C2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2752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 + SubHL für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B06C84-F235-4776-E890-2564EE778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7635"/>
            <a:ext cx="7886700" cy="457201"/>
          </a:xfrm>
        </p:spPr>
        <p:txBody>
          <a:bodyPr lIns="0" tIns="0" rIns="0" bIns="0" anchor="t" anchorCtr="0">
            <a:spAutoFit/>
          </a:bodyPr>
          <a:lstStyle>
            <a:lvl1pPr>
              <a:defRPr/>
            </a:lvl1pPr>
          </a:lstStyle>
          <a:p>
            <a:r>
              <a:rPr lang="de-DE" dirty="0"/>
              <a:t>Projektstatus Report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489A6A-F80C-7567-7028-BE54663792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878189"/>
            <a:ext cx="7912650" cy="32060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6666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Zeitlicher Ablauf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546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26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34BD6B-F7F9-B9FB-0D8B-A9D4620A7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6813" y="1298967"/>
            <a:ext cx="5458333" cy="3135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D3E75A-FCCA-239E-1760-E83C2EBB7401}"/>
              </a:ext>
            </a:extLst>
          </p:cNvPr>
          <p:cNvSpPr txBox="1"/>
          <p:nvPr userDrawn="1"/>
        </p:nvSpPr>
        <p:spPr>
          <a:xfrm>
            <a:off x="1460059" y="64735"/>
            <a:ext cx="1419883" cy="37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senal" panose="00000500000000000000" pitchFamily="2" charset="0"/>
                <a:cs typeface="Arial" panose="020B0604020202020204" pitchFamily="34" charset="0"/>
              </a:rPr>
              <a:t>Icons grün</a:t>
            </a:r>
          </a:p>
        </p:txBody>
      </p:sp>
    </p:spTree>
    <p:extLst>
      <p:ext uri="{BB962C8B-B14F-4D97-AF65-F5344CB8AC3E}">
        <p14:creationId xmlns:p14="http://schemas.microsoft.com/office/powerpoint/2010/main" val="76326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0D9699B-3727-8D1F-007C-E91E57B02BE5}"/>
              </a:ext>
            </a:extLst>
          </p:cNvPr>
          <p:cNvSpPr/>
          <p:nvPr userDrawn="1"/>
        </p:nvSpPr>
        <p:spPr>
          <a:xfrm>
            <a:off x="1559296" y="557213"/>
            <a:ext cx="6198817" cy="4071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34BD6B-F7F9-B9FB-0D8B-A9D4620A7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6813" y="1298967"/>
            <a:ext cx="5458333" cy="31352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D3E75A-FCCA-239E-1760-E83C2EBB7401}"/>
              </a:ext>
            </a:extLst>
          </p:cNvPr>
          <p:cNvSpPr txBox="1"/>
          <p:nvPr userDrawn="1"/>
        </p:nvSpPr>
        <p:spPr>
          <a:xfrm>
            <a:off x="1465084" y="64736"/>
            <a:ext cx="1625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Arsenal" panose="00000500000000000000" pitchFamily="2" charset="0"/>
                <a:cs typeface="Arial" panose="020B0604020202020204" pitchFamily="34" charset="0"/>
              </a:rPr>
              <a:t>Icons weiß</a:t>
            </a:r>
          </a:p>
        </p:txBody>
      </p:sp>
    </p:spTree>
    <p:extLst>
      <p:ext uri="{BB962C8B-B14F-4D97-AF65-F5344CB8AC3E}">
        <p14:creationId xmlns:p14="http://schemas.microsoft.com/office/powerpoint/2010/main" val="231135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01" y="1651001"/>
            <a:ext cx="3954458" cy="1663699"/>
          </a:xfrm>
        </p:spPr>
        <p:txBody>
          <a:bodyPr anchor="ctr" anchorCtr="0"/>
          <a:lstStyle>
            <a:lvl1pPr marL="0" indent="0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DA0B9B4-A9EC-782C-AF43-754AD6D6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482850"/>
            <a:ext cx="3727450" cy="457048"/>
          </a:xfrm>
        </p:spPr>
        <p:txBody>
          <a:bodyPr lIns="0" tIns="0" rIns="0" bIns="0">
            <a:spAutoFit/>
          </a:bodyPr>
          <a:lstStyle>
            <a:lvl1pPr marL="0" indent="0" algn="r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717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50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l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493" y="1651001"/>
            <a:ext cx="3954458" cy="1663700"/>
          </a:xfrm>
        </p:spPr>
        <p:txBody>
          <a:bodyPr anchor="ctr" anchorCtr="0"/>
          <a:lstStyle>
            <a:lvl1pPr marL="0" indent="0" algn="r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B4C6EC-9A64-D135-D3BB-29AF06A45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5050" y="2482850"/>
            <a:ext cx="3727450" cy="482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1FA9CD5-2166-B2E6-E5E7-239294E9E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" y="4634471"/>
            <a:ext cx="312284" cy="3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ohne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8D5E74B-760E-5335-D449-B7F73B7EAAD8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85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758B578-71EF-DD50-E4F8-13A29EBB304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01" y="1651001"/>
            <a:ext cx="3954458" cy="1663699"/>
          </a:xfrm>
        </p:spPr>
        <p:txBody>
          <a:bodyPr anchor="ctr" anchorCtr="0"/>
          <a:lstStyle>
            <a:lvl1pPr marL="0" indent="0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DA0B9B4-A9EC-782C-AF43-754AD6D6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482850"/>
            <a:ext cx="3727450" cy="457048"/>
          </a:xfrm>
        </p:spPr>
        <p:txBody>
          <a:bodyPr lIns="0" tIns="0" rIns="0" bIns="0">
            <a:spAutoFit/>
          </a:bodyPr>
          <a:lstStyle>
            <a:lvl1pPr marL="0" indent="0" algn="r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494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ohne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C015A1C-4E48-7AB5-1B73-20E5D933DAF4}"/>
              </a:ext>
            </a:extLst>
          </p:cNvPr>
          <p:cNvSpPr/>
          <p:nvPr userDrawn="1"/>
        </p:nvSpPr>
        <p:spPr>
          <a:xfrm>
            <a:off x="-2" y="0"/>
            <a:ext cx="4572000" cy="5143500"/>
          </a:xfrm>
          <a:prstGeom prst="rect">
            <a:avLst/>
          </a:prstGeom>
          <a:solidFill>
            <a:srgbClr val="85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5050" y="2000478"/>
            <a:ext cx="3727450" cy="457048"/>
          </a:xfrm>
          <a:noFill/>
        </p:spPr>
        <p:txBody>
          <a:bodyPr lIns="0" tIns="0" rIns="0" bIns="0" anchor="b" anchorCtr="0">
            <a:spAutoFit/>
          </a:bodyPr>
          <a:lstStyle>
            <a:lvl1pPr algn="l">
              <a:defRPr>
                <a:solidFill>
                  <a:srgbClr val="85C266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758B578-71EF-DD50-E4F8-13A29EBB304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FB1E02-621F-82B3-6966-C4BBEB47DB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493" y="1651001"/>
            <a:ext cx="3954458" cy="1663700"/>
          </a:xfrm>
        </p:spPr>
        <p:txBody>
          <a:bodyPr anchor="ctr" anchorCtr="0"/>
          <a:lstStyle>
            <a:lvl1pPr marL="0" indent="0" algn="r">
              <a:lnSpc>
                <a:spcPts val="24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B4C6EC-9A64-D135-D3BB-29AF06A45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5050" y="2482850"/>
            <a:ext cx="3727450" cy="482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3300" b="1" i="0">
                <a:solidFill>
                  <a:srgbClr val="0D2600"/>
                </a:solidFill>
                <a:latin typeface="Arsenal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2C252AA-24A5-3A3F-2909-383B6D5EE807}"/>
              </a:ext>
            </a:extLst>
          </p:cNvPr>
          <p:cNvGrpSpPr/>
          <p:nvPr userDrawn="1"/>
        </p:nvGrpSpPr>
        <p:grpSpPr>
          <a:xfrm>
            <a:off x="130101" y="4634471"/>
            <a:ext cx="1415478" cy="392171"/>
            <a:chOff x="130101" y="4634471"/>
            <a:chExt cx="1415478" cy="392171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1FA9CD5-2166-B2E6-E5E7-239294E9E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01" y="4634471"/>
              <a:ext cx="312284" cy="392171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D71BD33-4D8C-7F56-40C9-4EEFA67B8979}"/>
                </a:ext>
              </a:extLst>
            </p:cNvPr>
            <p:cNvSpPr txBox="1"/>
            <p:nvPr userDrawn="1"/>
          </p:nvSpPr>
          <p:spPr>
            <a:xfrm>
              <a:off x="623888" y="4834999"/>
              <a:ext cx="921691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r>
                <a:rPr lang="de-DE" sz="900" b="1" dirty="0">
                  <a:solidFill>
                    <a:schemeClr val="bg1"/>
                  </a:solidFill>
                  <a:latin typeface="Arsenal" panose="00000500000000000000" pitchFamily="2" charset="0"/>
                  <a:cs typeface="Arial" panose="020B0604020202020204" pitchFamily="34" charset="0"/>
                </a:rPr>
                <a:t>WIFI Tirol </a:t>
              </a:r>
              <a:endParaRPr lang="de-DE" sz="900" b="0" dirty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8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6CC4CDF-93A9-A43F-AD02-A4C9D1E9613F}"/>
              </a:ext>
            </a:extLst>
          </p:cNvPr>
          <p:cNvGrpSpPr/>
          <p:nvPr userDrawn="1"/>
        </p:nvGrpSpPr>
        <p:grpSpPr>
          <a:xfrm>
            <a:off x="98440" y="4632723"/>
            <a:ext cx="1415389" cy="393919"/>
            <a:chOff x="130190" y="4632723"/>
            <a:chExt cx="1415389" cy="393919"/>
          </a:xfrm>
        </p:grpSpPr>
        <p:pic>
          <p:nvPicPr>
            <p:cNvPr id="11" name="Grafik 10" descr="Ein Bild, das Schrift, Screenshot, Grafiken, Logo enthält.&#10;&#10;Automatisch generierte Beschreibung">
              <a:extLst>
                <a:ext uri="{FF2B5EF4-FFF2-40B4-BE49-F238E27FC236}">
                  <a16:creationId xmlns:a16="http://schemas.microsoft.com/office/drawing/2014/main" id="{D80B5B7B-9D7D-9256-D23A-FCD51FB303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0" y="4632723"/>
              <a:ext cx="312195" cy="393919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A94C913-38C2-09D1-2009-699E6CCB871C}"/>
                </a:ext>
              </a:extLst>
            </p:cNvPr>
            <p:cNvSpPr txBox="1"/>
            <p:nvPr userDrawn="1"/>
          </p:nvSpPr>
          <p:spPr>
            <a:xfrm>
              <a:off x="623888" y="4834999"/>
              <a:ext cx="921691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r>
                <a:rPr lang="de-DE" sz="900" b="1" dirty="0">
                  <a:solidFill>
                    <a:srgbClr val="000000"/>
                  </a:solidFill>
                  <a:latin typeface="Arsenal" panose="00000500000000000000" pitchFamily="2" charset="0"/>
                  <a:cs typeface="Arial" panose="020B0604020202020204" pitchFamily="34" charset="0"/>
                </a:rPr>
                <a:t>WIFI Tirol </a:t>
              </a:r>
              <a:endParaRPr lang="de-DE" sz="900" b="0" dirty="0">
                <a:solidFill>
                  <a:srgbClr val="000000"/>
                </a:solidFill>
                <a:latin typeface="Arsenal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1F83E58-0A3C-BBEE-348A-71138FB34D18}"/>
              </a:ext>
            </a:extLst>
          </p:cNvPr>
          <p:cNvSpPr/>
          <p:nvPr userDrawn="1"/>
        </p:nvSpPr>
        <p:spPr>
          <a:xfrm>
            <a:off x="8536538" y="140876"/>
            <a:ext cx="457201" cy="457201"/>
          </a:xfrm>
          <a:prstGeom prst="ellipse">
            <a:avLst/>
          </a:prstGeom>
          <a:solidFill>
            <a:srgbClr val="ADD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6F2B6E5-3131-754A-9D2C-4798B0C6C833}" type="slidenum">
              <a:rPr lang="de-DE" sz="1200" smtClean="0">
                <a:latin typeface="Arsenal" panose="00000500000000000000" pitchFamily="2" charset="0"/>
              </a:rPr>
              <a:pPr algn="ctr"/>
              <a:t>‹Nr.›</a:t>
            </a:fld>
            <a:endParaRPr lang="de-DE" sz="1200" dirty="0">
              <a:latin typeface="Arsen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73" r:id="rId3"/>
    <p:sldLayoutId id="2147483694" r:id="rId4"/>
    <p:sldLayoutId id="2147483696" r:id="rId5"/>
    <p:sldLayoutId id="2147483666" r:id="rId6"/>
    <p:sldLayoutId id="2147483674" r:id="rId7"/>
    <p:sldLayoutId id="2147483677" r:id="rId8"/>
    <p:sldLayoutId id="2147483678" r:id="rId9"/>
    <p:sldLayoutId id="2147483675" r:id="rId10"/>
    <p:sldLayoutId id="2147483684" r:id="rId11"/>
    <p:sldLayoutId id="2147483685" r:id="rId12"/>
    <p:sldLayoutId id="2147483680" r:id="rId13"/>
    <p:sldLayoutId id="2147483686" r:id="rId14"/>
    <p:sldLayoutId id="2147483681" r:id="rId15"/>
    <p:sldLayoutId id="2147483667" r:id="rId16"/>
    <p:sldLayoutId id="2147483682" r:id="rId17"/>
    <p:sldLayoutId id="2147483679" r:id="rId18"/>
    <p:sldLayoutId id="2147483687" r:id="rId19"/>
    <p:sldLayoutId id="2147483688" r:id="rId20"/>
    <p:sldLayoutId id="2147483689" r:id="rId21"/>
    <p:sldLayoutId id="2147483683" r:id="rId22"/>
    <p:sldLayoutId id="2147483690" r:id="rId23"/>
    <p:sldLayoutId id="2147483691" r:id="rId24"/>
    <p:sldLayoutId id="2147483676" r:id="rId25"/>
    <p:sldLayoutId id="2147483697" r:id="rId26"/>
    <p:sldLayoutId id="2147483698" r:id="rId2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senal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ts val="2520"/>
        </a:lnSpc>
        <a:spcBef>
          <a:spcPts val="0"/>
        </a:spcBef>
        <a:spcAft>
          <a:spcPts val="750"/>
        </a:spcAft>
        <a:buClr>
          <a:srgbClr val="85C266"/>
        </a:buClr>
        <a:buFont typeface="Wingdings" pitchFamily="2" charset="2"/>
        <a:buChar char="§"/>
        <a:defRPr sz="21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ts val="216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8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ts val="180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5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ts val="162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35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ts val="132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1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rif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30546498-12C0-F0A3-C54A-2A1DE0C5AED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1" y="4632610"/>
            <a:ext cx="312285" cy="394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A94C913-38C2-09D1-2009-699E6CCB871C}"/>
              </a:ext>
            </a:extLst>
          </p:cNvPr>
          <p:cNvSpPr txBox="1"/>
          <p:nvPr userDrawn="1"/>
        </p:nvSpPr>
        <p:spPr>
          <a:xfrm>
            <a:off x="623888" y="4834999"/>
            <a:ext cx="921691" cy="1384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WIFI Tirol </a:t>
            </a:r>
            <a:r>
              <a:rPr lang="de-DE" sz="900" b="0" dirty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|</a:t>
            </a:r>
            <a:endParaRPr lang="de-DE" sz="900" b="0" dirty="0">
              <a:solidFill>
                <a:srgbClr val="000000"/>
              </a:solidFill>
              <a:latin typeface="Arsenal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F83E58-0A3C-BBEE-348A-71138FB34D18}"/>
              </a:ext>
            </a:extLst>
          </p:cNvPr>
          <p:cNvSpPr/>
          <p:nvPr userDrawn="1"/>
        </p:nvSpPr>
        <p:spPr>
          <a:xfrm>
            <a:off x="8536538" y="140876"/>
            <a:ext cx="457201" cy="457201"/>
          </a:xfrm>
          <a:prstGeom prst="ellipse">
            <a:avLst/>
          </a:prstGeom>
          <a:solidFill>
            <a:srgbClr val="ADD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6F2B6E5-3131-754A-9D2C-4798B0C6C833}" type="slidenum">
              <a:rPr lang="de-DE" sz="1200" smtClean="0">
                <a:latin typeface="Arsenal" panose="00000500000000000000" pitchFamily="2" charset="0"/>
              </a:rPr>
              <a:pPr algn="ctr"/>
              <a:t>‹Nr.›</a:t>
            </a:fld>
            <a:endParaRPr lang="de-DE" sz="1200" dirty="0">
              <a:latin typeface="Arsen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senal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ts val="2520"/>
        </a:lnSpc>
        <a:spcBef>
          <a:spcPts val="0"/>
        </a:spcBef>
        <a:spcAft>
          <a:spcPts val="750"/>
        </a:spcAft>
        <a:buClr>
          <a:srgbClr val="85C266"/>
        </a:buClr>
        <a:buFont typeface="Wingdings" pitchFamily="2" charset="2"/>
        <a:buChar char="§"/>
        <a:defRPr sz="21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ts val="216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8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ts val="180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5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ts val="162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35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ts val="1320"/>
        </a:lnSpc>
        <a:spcBef>
          <a:spcPts val="0"/>
        </a:spcBef>
        <a:spcAft>
          <a:spcPts val="375"/>
        </a:spcAft>
        <a:buClr>
          <a:srgbClr val="85C266"/>
        </a:buClr>
        <a:buFont typeface="Wingdings" pitchFamily="2" charset="2"/>
        <a:buChar char="§"/>
        <a:defRPr sz="1100" b="0" i="0" kern="1200">
          <a:solidFill>
            <a:srgbClr val="666666"/>
          </a:solidFill>
          <a:latin typeface="Arsenal" panose="00000500000000000000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unterrainer@tourismusschulen.a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philipp.stohner@vko.a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E5DCC0E1-495A-58B6-5A68-9F4D596B3C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2C5D6-3A15-32C0-6781-A57A7E805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2023/24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E8A18B-7E00-A09C-644E-36053A45C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755" y="237644"/>
            <a:ext cx="4705213" cy="1308285"/>
          </a:xfrm>
        </p:spPr>
        <p:txBody>
          <a:bodyPr/>
          <a:lstStyle/>
          <a:p>
            <a:r>
              <a:rPr lang="de-DE" b="1" dirty="0"/>
              <a:t>Junior Master Chef </a:t>
            </a:r>
            <a:r>
              <a:rPr lang="de-DE" sz="4000" dirty="0"/>
              <a:t>Österreich ( JMC)</a:t>
            </a:r>
            <a:r>
              <a:rPr lang="de-DE" sz="4000" dirty="0">
                <a:latin typeface="Arsenal" panose="00000500000000000000" pitchFamily="2" charset="0"/>
              </a:rPr>
              <a:t> 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36B2A2F-61DE-B58E-6B00-576CA5582F1C}"/>
              </a:ext>
            </a:extLst>
          </p:cNvPr>
          <p:cNvCxnSpPr>
            <a:cxnSpLocks/>
          </p:cNvCxnSpPr>
          <p:nvPr/>
        </p:nvCxnSpPr>
        <p:spPr>
          <a:xfrm>
            <a:off x="4196593" y="3373547"/>
            <a:ext cx="7183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7231ABD-5FE0-6B7C-4E15-2DDC3D319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560" y="1545929"/>
            <a:ext cx="1520737" cy="596068"/>
          </a:xfrm>
          <a:prstGeom prst="rect">
            <a:avLst/>
          </a:prstGeom>
        </p:spPr>
      </p:pic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46531E6-AC51-C843-89E9-91DC7A7D7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67" y="2169286"/>
            <a:ext cx="382921" cy="4806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27ACBE-EEC0-10D3-5FD7-BEFF4CE48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27329" y="3134200"/>
            <a:ext cx="5969084" cy="421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88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D1829-ABFD-8AB0-6C79-83ECAD53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Lehrinhalte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F8972-0FBB-FA66-E2ED-DB262D097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Schwerpunkte Beispiel Lehrplan JMC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A22C36-F755-1E60-CD2A-1BD3F80378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411222"/>
            <a:ext cx="3856014" cy="329088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I: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Klassische Kochtechniken und Garmethoden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(inkl. Grundteige/Massen)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Zeitgemäße Kochtechniken und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Garmethoden.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A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II: </a:t>
            </a: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Regionalität: Zusammenarbeiten mit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Regionalen Produzenten. Hier sollten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Impulsvorträge der Produzenten in den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Theoretischen Unterricht einfließen.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Kochen von zeitgemäßen Gerichten mit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Regionalen Produkten und Storytelling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 III: </a:t>
            </a: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Anrichtetechniken &amp; Dekorieren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Grundtechniken zur Erstellung schöner </a:t>
            </a:r>
            <a:b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Kompositionen am Teller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Modul IV: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Projektarbeit</a:t>
            </a:r>
            <a:endParaRPr kumimoji="0" lang="de-A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741876A-1C79-6C37-98A9-C58FE70E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Süße Gerichte?</a:t>
            </a:r>
            <a:br>
              <a:rPr lang="de-AT" dirty="0"/>
            </a:br>
            <a:r>
              <a:rPr lang="de-AT" dirty="0"/>
              <a:t>Sind bei der Prüfung kein Problem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F1E3AF-1562-AB80-E2AF-12680BE875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Vegetarisch und Vegan?</a:t>
            </a:r>
            <a:br>
              <a:rPr lang="de-AT" dirty="0"/>
            </a:br>
            <a:r>
              <a:rPr lang="de-AT" dirty="0"/>
              <a:t>Sind bei der Prüfung kein Problem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7E605F8-EB08-43B5-69E8-6D6BABCDD2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AT" sz="1200" b="1" dirty="0">
                <a:solidFill>
                  <a:schemeClr val="tx1"/>
                </a:solidFill>
              </a:rPr>
              <a:t>Unverträglichkeiten?</a:t>
            </a:r>
            <a:br>
              <a:rPr lang="de-AT" dirty="0"/>
            </a:br>
            <a:r>
              <a:rPr lang="de-AT" dirty="0"/>
              <a:t>Sind bei der Prüfung kein Problem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E7BAEDA-C6C2-657A-ED74-29FD750A89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Projektarbeit!</a:t>
            </a:r>
            <a:br>
              <a:rPr lang="de-AT" dirty="0"/>
            </a:br>
            <a:r>
              <a:rPr lang="de-AT" dirty="0"/>
              <a:t>Storytelling &amp; die Erstellung eines „kleinen Kochbuches“ mit Bilder, mind. 1500 Wörter</a:t>
            </a:r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349367-2C61-E3C7-17C4-5742AED2D035}"/>
              </a:ext>
            </a:extLst>
          </p:cNvPr>
          <p:cNvGrpSpPr/>
          <p:nvPr/>
        </p:nvGrpSpPr>
        <p:grpSpPr>
          <a:xfrm>
            <a:off x="4767264" y="1411222"/>
            <a:ext cx="694718" cy="694718"/>
            <a:chOff x="4767264" y="1411222"/>
            <a:chExt cx="694718" cy="69471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E287E6-4478-3394-AE07-D3833E5AE6C2}"/>
                </a:ext>
              </a:extLst>
            </p:cNvPr>
            <p:cNvSpPr/>
            <p:nvPr/>
          </p:nvSpPr>
          <p:spPr>
            <a:xfrm>
              <a:off x="4767264" y="1411222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23" name="Bildplatzhalter 34">
              <a:extLst>
                <a:ext uri="{FF2B5EF4-FFF2-40B4-BE49-F238E27FC236}">
                  <a16:creationId xmlns:a16="http://schemas.microsoft.com/office/drawing/2014/main" id="{07445F07-D344-FB73-8574-71570D719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1469939"/>
              <a:ext cx="540000" cy="540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9303E79-822B-13C4-530D-2550A7AE7831}"/>
              </a:ext>
            </a:extLst>
          </p:cNvPr>
          <p:cNvGrpSpPr/>
          <p:nvPr/>
        </p:nvGrpSpPr>
        <p:grpSpPr>
          <a:xfrm>
            <a:off x="4767264" y="2332398"/>
            <a:ext cx="694718" cy="694718"/>
            <a:chOff x="4767264" y="2332398"/>
            <a:chExt cx="694718" cy="69471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8DBB0DB-2540-91D8-E78E-678CDCE5BF4B}"/>
                </a:ext>
              </a:extLst>
            </p:cNvPr>
            <p:cNvSpPr/>
            <p:nvPr/>
          </p:nvSpPr>
          <p:spPr>
            <a:xfrm>
              <a:off x="4767264" y="2332398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28" name="Bildplatzhalter 20">
              <a:extLst>
                <a:ext uri="{FF2B5EF4-FFF2-40B4-BE49-F238E27FC236}">
                  <a16:creationId xmlns:a16="http://schemas.microsoft.com/office/drawing/2014/main" id="{D36B9820-3FFA-5B24-1444-15B45532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2383690"/>
              <a:ext cx="540000" cy="5400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7E737DE-DDE9-7AF9-2ABC-F8AF9EBFB486}"/>
              </a:ext>
            </a:extLst>
          </p:cNvPr>
          <p:cNvGrpSpPr/>
          <p:nvPr/>
        </p:nvGrpSpPr>
        <p:grpSpPr>
          <a:xfrm>
            <a:off x="4767264" y="3162387"/>
            <a:ext cx="694718" cy="694718"/>
            <a:chOff x="4767264" y="3162387"/>
            <a:chExt cx="694718" cy="69471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649CD3-4EAA-94DD-CA43-14C4A1088418}"/>
                </a:ext>
              </a:extLst>
            </p:cNvPr>
            <p:cNvSpPr/>
            <p:nvPr/>
          </p:nvSpPr>
          <p:spPr>
            <a:xfrm>
              <a:off x="4767264" y="3162387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32" name="Bildplatzhalter 26">
              <a:extLst>
                <a:ext uri="{FF2B5EF4-FFF2-40B4-BE49-F238E27FC236}">
                  <a16:creationId xmlns:a16="http://schemas.microsoft.com/office/drawing/2014/main" id="{40A35894-F51D-6230-568F-CB088157E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3218261"/>
              <a:ext cx="540000" cy="5400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8E42494-B5DF-3135-3C52-DC2BEDBCE98A}"/>
              </a:ext>
            </a:extLst>
          </p:cNvPr>
          <p:cNvGrpSpPr/>
          <p:nvPr/>
        </p:nvGrpSpPr>
        <p:grpSpPr>
          <a:xfrm>
            <a:off x="4767264" y="3983261"/>
            <a:ext cx="694718" cy="694718"/>
            <a:chOff x="4767264" y="3983261"/>
            <a:chExt cx="694718" cy="6947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4CD33A-2D01-EE7D-8C8D-51B3F01FEF8E}"/>
                </a:ext>
              </a:extLst>
            </p:cNvPr>
            <p:cNvSpPr/>
            <p:nvPr/>
          </p:nvSpPr>
          <p:spPr>
            <a:xfrm>
              <a:off x="4767264" y="3983261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43" name="Bildplatzhalter 45">
              <a:extLst>
                <a:ext uri="{FF2B5EF4-FFF2-40B4-BE49-F238E27FC236}">
                  <a16:creationId xmlns:a16="http://schemas.microsoft.com/office/drawing/2014/main" id="{81EB113F-F729-A0D8-0F42-F8930425F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4081860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8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A07DC3-6266-1989-B714-BC04134C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1267" y="761503"/>
            <a:ext cx="4284620" cy="43819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160E56-8AAD-62EB-32C0-0FDFFD0E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Lehrinhalte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8A0DD2-1D47-2986-3309-B90663C6E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78189"/>
            <a:ext cx="4263701" cy="925253"/>
          </a:xfrm>
        </p:spPr>
        <p:txBody>
          <a:bodyPr/>
          <a:lstStyle/>
          <a:p>
            <a:r>
              <a:rPr lang="de-AT" sz="1400" dirty="0"/>
              <a:t>In Kooperation mit dem WIFI Tirol.</a:t>
            </a:r>
            <a:br>
              <a:rPr lang="de-AT" sz="1400" dirty="0"/>
            </a:br>
            <a:r>
              <a:rPr lang="de-AT" sz="1400" dirty="0"/>
              <a:t>Zugang über die komplette Ausbildungsdauer, von der Lernphase bis zur Prüfung. </a:t>
            </a:r>
            <a:endParaRPr lang="de-DE" sz="14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021688-897A-E2F8-F556-6A6F2A4580E9}"/>
              </a:ext>
            </a:extLst>
          </p:cNvPr>
          <p:cNvGrpSpPr/>
          <p:nvPr/>
        </p:nvGrpSpPr>
        <p:grpSpPr>
          <a:xfrm>
            <a:off x="1308021" y="2059339"/>
            <a:ext cx="694718" cy="694718"/>
            <a:chOff x="1308021" y="2059339"/>
            <a:chExt cx="694718" cy="6947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D6EA99-806F-31DF-9683-C1CF0F4CEC96}"/>
                </a:ext>
              </a:extLst>
            </p:cNvPr>
            <p:cNvSpPr/>
            <p:nvPr/>
          </p:nvSpPr>
          <p:spPr>
            <a:xfrm>
              <a:off x="1308021" y="2059339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DDDDBB-60FA-2063-E1D7-E4F49DEE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174" y="2162492"/>
              <a:ext cx="488411" cy="488411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3F150D9-D151-7B02-D288-5B00E44B3A6E}"/>
              </a:ext>
            </a:extLst>
          </p:cNvPr>
          <p:cNvGrpSpPr/>
          <p:nvPr/>
        </p:nvGrpSpPr>
        <p:grpSpPr>
          <a:xfrm>
            <a:off x="1308021" y="2946758"/>
            <a:ext cx="694718" cy="694718"/>
            <a:chOff x="1308021" y="2946758"/>
            <a:chExt cx="694718" cy="6947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D6F615-F9F0-3C5A-0059-DC308343ABD7}"/>
                </a:ext>
              </a:extLst>
            </p:cNvPr>
            <p:cNvSpPr/>
            <p:nvPr/>
          </p:nvSpPr>
          <p:spPr>
            <a:xfrm>
              <a:off x="1308021" y="2946758"/>
              <a:ext cx="694718" cy="694718"/>
            </a:xfrm>
            <a:prstGeom prst="ellipse">
              <a:avLst/>
            </a:prstGeom>
            <a:solidFill>
              <a:srgbClr val="85C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0232C74-6A12-CD14-85A2-6DE073424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1174" y="3036431"/>
              <a:ext cx="488411" cy="488411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E66BD58-9C3A-81EB-C086-578F60E7E6BB}"/>
              </a:ext>
            </a:extLst>
          </p:cNvPr>
          <p:cNvGrpSpPr/>
          <p:nvPr/>
        </p:nvGrpSpPr>
        <p:grpSpPr>
          <a:xfrm>
            <a:off x="1308021" y="3842818"/>
            <a:ext cx="694718" cy="694718"/>
            <a:chOff x="1308021" y="3842818"/>
            <a:chExt cx="694718" cy="69471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4C53CE-C105-E52B-13D3-F9735178FA6E}"/>
                </a:ext>
              </a:extLst>
            </p:cNvPr>
            <p:cNvSpPr/>
            <p:nvPr/>
          </p:nvSpPr>
          <p:spPr>
            <a:xfrm>
              <a:off x="1308021" y="3842818"/>
              <a:ext cx="694718" cy="694718"/>
            </a:xfrm>
            <a:prstGeom prst="ellipse">
              <a:avLst/>
            </a:prstGeom>
            <a:solidFill>
              <a:srgbClr val="5CA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D16602C-5F48-4DFF-5D9A-CBCE81248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1174" y="3934646"/>
              <a:ext cx="488411" cy="488411"/>
            </a:xfrm>
            <a:prstGeom prst="rect">
              <a:avLst/>
            </a:prstGeom>
          </p:spPr>
        </p:pic>
      </p:grp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30BEAF2B-15CD-388A-667B-DD34FD0AD236}"/>
              </a:ext>
            </a:extLst>
          </p:cNvPr>
          <p:cNvSpPr txBox="1">
            <a:spLocks/>
          </p:cNvSpPr>
          <p:nvPr/>
        </p:nvSpPr>
        <p:spPr>
          <a:xfrm>
            <a:off x="2274377" y="2941959"/>
            <a:ext cx="2125238" cy="832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ts val="252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Font typeface="Wingdings" pitchFamily="2" charset="2"/>
              <a:buChar char="§"/>
              <a:defRPr sz="2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8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5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ts val="16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35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AT" sz="1100" b="1" dirty="0">
                <a:solidFill>
                  <a:srgbClr val="85C266"/>
                </a:solidFill>
                <a:latin typeface="Arsenal" panose="00000500000000000000" pitchFamily="2" charset="0"/>
              </a:rPr>
              <a:t>Onlineplattform</a:t>
            </a:r>
            <a:br>
              <a:rPr lang="de-AT" sz="1100" dirty="0">
                <a:latin typeface="Arsenal" panose="00000500000000000000" pitchFamily="2" charset="0"/>
              </a:rPr>
            </a:br>
            <a:r>
              <a:rPr lang="de-AT" sz="1100" dirty="0">
                <a:latin typeface="Arsenal" panose="00000500000000000000" pitchFamily="2" charset="0"/>
              </a:rPr>
              <a:t>Zugang auf über 500 Fragen in über  40 Modulen und 60 Lernvideos</a:t>
            </a:r>
            <a:endParaRPr lang="de-DE" sz="1100" dirty="0">
              <a:latin typeface="Arsenal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de-DE" sz="1100" dirty="0">
              <a:latin typeface="Arsenal" panose="00000500000000000000" pitchFamily="2" charset="0"/>
            </a:endParaRP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C47778F5-9EE1-2FD1-A1FB-7E4767BC3665}"/>
              </a:ext>
            </a:extLst>
          </p:cNvPr>
          <p:cNvSpPr txBox="1">
            <a:spLocks/>
          </p:cNvSpPr>
          <p:nvPr/>
        </p:nvSpPr>
        <p:spPr>
          <a:xfrm>
            <a:off x="2274377" y="3863269"/>
            <a:ext cx="2125238" cy="832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ts val="252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Font typeface="Wingdings" pitchFamily="2" charset="2"/>
              <a:buChar char="§"/>
              <a:defRPr sz="2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8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5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ts val="16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35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AT" sz="1100" b="1" dirty="0">
                <a:solidFill>
                  <a:srgbClr val="5BAD34"/>
                </a:solidFill>
                <a:latin typeface="Arsenal" panose="00000500000000000000" pitchFamily="2" charset="0"/>
              </a:rPr>
              <a:t>Food </a:t>
            </a:r>
            <a:r>
              <a:rPr lang="de-AT" sz="1100" b="1" dirty="0" err="1">
                <a:solidFill>
                  <a:srgbClr val="5BAD34"/>
                </a:solidFill>
                <a:latin typeface="Arsenal" panose="00000500000000000000" pitchFamily="2" charset="0"/>
              </a:rPr>
              <a:t>Waste</a:t>
            </a:r>
            <a:r>
              <a:rPr lang="de-AT" sz="1100" b="1" dirty="0">
                <a:solidFill>
                  <a:srgbClr val="5BAD34"/>
                </a:solidFill>
                <a:latin typeface="Arsenal" panose="00000500000000000000" pitchFamily="2" charset="0"/>
              </a:rPr>
              <a:t> Hero</a:t>
            </a:r>
            <a:br>
              <a:rPr lang="de-AT" sz="1100" dirty="0">
                <a:latin typeface="Arsenal" panose="00000500000000000000" pitchFamily="2" charset="0"/>
              </a:rPr>
            </a:br>
            <a:r>
              <a:rPr lang="de-AT" sz="1100" dirty="0">
                <a:latin typeface="Arsenal" panose="00000500000000000000" pitchFamily="2" charset="0"/>
              </a:rPr>
              <a:t>Nachhaltigkeitskonzept inkl. Lernstrecke und Quiz. Mit extra Zertifikat</a:t>
            </a:r>
            <a:endParaRPr lang="de-DE" sz="1100" dirty="0">
              <a:latin typeface="Arsenal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de-DE" sz="1100" dirty="0">
              <a:latin typeface="Arsenal" panose="00000500000000000000" pitchFamily="2" charset="0"/>
            </a:endParaRP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AABD88BB-B314-D622-1B04-81C98C18E749}"/>
              </a:ext>
            </a:extLst>
          </p:cNvPr>
          <p:cNvSpPr txBox="1">
            <a:spLocks/>
          </p:cNvSpPr>
          <p:nvPr/>
        </p:nvSpPr>
        <p:spPr>
          <a:xfrm>
            <a:off x="2274377" y="2044925"/>
            <a:ext cx="2125238" cy="832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ts val="252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Font typeface="Wingdings" pitchFamily="2" charset="2"/>
              <a:buChar char="§"/>
              <a:defRPr sz="2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8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5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ts val="16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35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Char char="§"/>
              <a:defRPr sz="1100" b="0" i="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AT" sz="1100" b="1" dirty="0">
                <a:solidFill>
                  <a:srgbClr val="ADD699"/>
                </a:solidFill>
                <a:latin typeface="Arsenal" panose="00000500000000000000" pitchFamily="2" charset="0"/>
              </a:rPr>
              <a:t>Skript</a:t>
            </a:r>
            <a:br>
              <a:rPr lang="de-AT" sz="1100" dirty="0">
                <a:latin typeface="Arsenal" panose="00000500000000000000" pitchFamily="2" charset="0"/>
              </a:rPr>
            </a:br>
            <a:r>
              <a:rPr lang="de-AT" sz="1100" dirty="0">
                <a:latin typeface="Arsenal" panose="00000500000000000000" pitchFamily="2" charset="0"/>
              </a:rPr>
              <a:t>Download des JMC </a:t>
            </a:r>
            <a:r>
              <a:rPr lang="de-AT" sz="1100" dirty="0" err="1">
                <a:latin typeface="Arsenal" panose="00000500000000000000" pitchFamily="2" charset="0"/>
              </a:rPr>
              <a:t>Script</a:t>
            </a:r>
            <a:r>
              <a:rPr lang="de-AT" sz="1100" dirty="0">
                <a:latin typeface="Arsenal" panose="00000500000000000000" pitchFamily="2" charset="0"/>
              </a:rPr>
              <a:t> mit allen Lerninhalten der Onlineplattform</a:t>
            </a:r>
            <a:endParaRPr lang="de-DE" sz="1100" dirty="0">
              <a:latin typeface="Arsenal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de-DE" sz="1100" dirty="0">
              <a:latin typeface="Arsenal" panose="000005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D01E8C-2DBA-DD2D-37B8-845E90ECB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049" y="1389888"/>
            <a:ext cx="1437382" cy="277368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9612328-75FF-5A6B-4A6E-E3A0BAC9DE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049" y="1389888"/>
            <a:ext cx="1449574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0B65-2EFA-CFD1-7B5F-B07C39BA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137"/>
            <a:ext cx="7886700" cy="457201"/>
          </a:xfrm>
        </p:spPr>
        <p:txBody>
          <a:bodyPr>
            <a:normAutofit/>
          </a:bodyPr>
          <a:lstStyle/>
          <a:p>
            <a:r>
              <a:rPr lang="de-DE" dirty="0"/>
              <a:t>Gebühren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196408-3F2C-5C6F-F035-5C3EDF12C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353108"/>
            <a:ext cx="3761845" cy="3290329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B4AAAF-C356-7325-D37E-16306ED58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26A9DB7-4E1E-D91F-BAF4-F4506693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0288"/>
              </p:ext>
            </p:extLst>
          </p:nvPr>
        </p:nvGraphicFramePr>
        <p:xfrm>
          <a:off x="4752976" y="486137"/>
          <a:ext cx="3757612" cy="4515446"/>
        </p:xfrm>
        <a:graphic>
          <a:graphicData uri="http://schemas.openxmlformats.org/drawingml/2006/table">
            <a:tbl>
              <a:tblPr firstRow="1" firstCol="1" bandRow="1"/>
              <a:tblGrid>
                <a:gridCol w="1011056">
                  <a:extLst>
                    <a:ext uri="{9D8B030D-6E8A-4147-A177-3AD203B41FA5}">
                      <a16:colId xmlns:a16="http://schemas.microsoft.com/office/drawing/2014/main" val="3636712352"/>
                    </a:ext>
                  </a:extLst>
                </a:gridCol>
                <a:gridCol w="2746556">
                  <a:extLst>
                    <a:ext uri="{9D8B030D-6E8A-4147-A177-3AD203B41FA5}">
                      <a16:colId xmlns:a16="http://schemas.microsoft.com/office/drawing/2014/main" val="1821685432"/>
                    </a:ext>
                  </a:extLst>
                </a:gridCol>
              </a:tblGrid>
              <a:tr h="451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TEILNAHME-GEBÜHR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Gebühr pro </a:t>
                      </a:r>
                      <a:r>
                        <a:rPr lang="de-DE" sz="1400" b="1" kern="100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Kandidat:in</a:t>
                      </a:r>
                      <a:r>
                        <a:rPr lang="de-DE" sz="1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€ 160, --</a:t>
                      </a:r>
                      <a:endParaRPr lang="de-A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Aufschlüsselung: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Organisation am Standort                                                                                          € 10,--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Prüfungskommission                                                                                                    € 35,--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Lebensmitteleinkauf, Verwaltungsaufwand, Spezialprodukte                 € 50,--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Anteil VKÖ: Urkunden, Pin                                                                                          € 20,--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Anteil WIFI: Lernplattform, Skript, Lernvideos und Food </a:t>
                      </a:r>
                      <a:r>
                        <a:rPr lang="de-DE" sz="1100" b="1" kern="100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Hero   € 45,--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b="1" i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Teilnahmegebühr verfällt beim Nichtantritt zur Prüfung (das Geld wird zweckgebunden für die Ausbildung verwendet!)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Wiederholung von Prüfungsteilen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Praktischer Prüfungsteil:  € 80,--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Digitaler Prüfungsteil:        € 20,--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7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4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60292-EDAB-D9DB-1AFE-F3294FA1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dirty="0" err="1">
                <a:cs typeface="+mj-cs"/>
              </a:rPr>
              <a:t>Prüfung</a:t>
            </a:r>
            <a:endParaRPr lang="en-US" dirty="0"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5F9405-57C9-A266-F472-73969C15D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Zulassung &amp; Anmeldung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59CB501-5B30-B68E-4061-AF6703440A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743" y="1353109"/>
            <a:ext cx="3761845" cy="3130837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27E303-5AD5-21FA-0D55-DC418CE17F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defTabSz="914400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C9CD01F-948E-E4F2-C51E-ECBE7CCA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64025"/>
              </p:ext>
            </p:extLst>
          </p:nvPr>
        </p:nvGraphicFramePr>
        <p:xfrm>
          <a:off x="453459" y="1352549"/>
          <a:ext cx="4186274" cy="3131397"/>
        </p:xfrm>
        <a:graphic>
          <a:graphicData uri="http://schemas.openxmlformats.org/drawingml/2006/table">
            <a:tbl>
              <a:tblPr firstRow="1" firstCol="1" bandRow="1"/>
              <a:tblGrid>
                <a:gridCol w="1126395">
                  <a:extLst>
                    <a:ext uri="{9D8B030D-6E8A-4147-A177-3AD203B41FA5}">
                      <a16:colId xmlns:a16="http://schemas.microsoft.com/office/drawing/2014/main" val="1428893878"/>
                    </a:ext>
                  </a:extLst>
                </a:gridCol>
                <a:gridCol w="3059879">
                  <a:extLst>
                    <a:ext uri="{9D8B030D-6E8A-4147-A177-3AD203B41FA5}">
                      <a16:colId xmlns:a16="http://schemas.microsoft.com/office/drawing/2014/main" val="2786677475"/>
                    </a:ext>
                  </a:extLst>
                </a:gridCol>
              </a:tblGrid>
              <a:tr h="229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ZULASSUNG zur Prüfung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nach positiver Absolvierung des Zertifikatslehrganges „Junior Master Chef“ (60 UE)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nach positiver Absolvierung der Module „Junior Master Chef“ im Rahmen des Gegenstandes „Wahlpflichtbereich: Spezialisierung“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 err="1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Schüler:innen</a:t>
                      </a: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die das 17. Lebensjahr vollendet haben (zur Prüfung)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77185"/>
                  </a:ext>
                </a:extLst>
              </a:tr>
              <a:tr h="83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ANMELDUNG zur Prüfung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Die Anmeldung zur Prüfung erfolgt freiwillig.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59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8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D1829-ABFD-8AB0-6C79-83ECAD53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F8972-0FBB-FA66-E2ED-DB262D097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Aufteilung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A22C36-F755-1E60-CD2A-1BD3F80378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352550"/>
            <a:ext cx="3856014" cy="3290888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741876A-1C79-6C37-98A9-C58FE70E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Digitale Prüfung</a:t>
            </a:r>
            <a:br>
              <a:rPr lang="de-AT" dirty="0"/>
            </a:br>
            <a:r>
              <a:rPr lang="de-AT" dirty="0"/>
              <a:t>Auf der WIFI Lernplattform mit 100 Prüfungsfragen, 60 Minuten. Food </a:t>
            </a:r>
            <a:r>
              <a:rPr lang="de-AT" dirty="0" err="1"/>
              <a:t>Waste</a:t>
            </a:r>
            <a:r>
              <a:rPr lang="de-AT" dirty="0"/>
              <a:t> Hero Quiz separat auf der Plattform.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F1E3AF-1562-AB80-E2AF-12680BE875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Projektarbeit</a:t>
            </a:r>
            <a:br>
              <a:rPr lang="de-AT" dirty="0"/>
            </a:br>
            <a:r>
              <a:rPr lang="de-AT" dirty="0"/>
              <a:t>Mind. 1500 Wörter, Storytelling über Produkte und Gerichte Rezeptiert mit Bilder, in gebundener Form. 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7E605F8-EB08-43B5-69E8-6D6BABCDD2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Praktische Prüfung</a:t>
            </a:r>
            <a:br>
              <a:rPr lang="de-AT" dirty="0"/>
            </a:br>
            <a:r>
              <a:rPr lang="de-AT" dirty="0"/>
              <a:t>4+2 Stunden, 2 Gerichte mit den Anforderungen laut Handreichung. Techniken und Schwierigkeitsgrad werden u.a. bewertet.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E7BAEDA-C6C2-657A-ED74-29FD750A89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/>
          </a:bodyPr>
          <a:lstStyle/>
          <a:p>
            <a:r>
              <a:rPr lang="de-AT" sz="1200" b="1" dirty="0">
                <a:solidFill>
                  <a:schemeClr val="tx1"/>
                </a:solidFill>
              </a:rPr>
              <a:t>Storytelling</a:t>
            </a:r>
            <a:br>
              <a:rPr lang="de-AT" dirty="0"/>
            </a:br>
            <a:r>
              <a:rPr lang="de-AT" dirty="0"/>
              <a:t>Max. 5 Minuten zu den Gerichten, die präsentiert werden. Über die Produkte, Produzenten und Gerichte.</a:t>
            </a:r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349367-2C61-E3C7-17C4-5742AED2D035}"/>
              </a:ext>
            </a:extLst>
          </p:cNvPr>
          <p:cNvGrpSpPr/>
          <p:nvPr/>
        </p:nvGrpSpPr>
        <p:grpSpPr>
          <a:xfrm>
            <a:off x="4767264" y="1411222"/>
            <a:ext cx="694718" cy="694718"/>
            <a:chOff x="4767264" y="1411222"/>
            <a:chExt cx="694718" cy="69471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E287E6-4478-3394-AE07-D3833E5AE6C2}"/>
                </a:ext>
              </a:extLst>
            </p:cNvPr>
            <p:cNvSpPr/>
            <p:nvPr/>
          </p:nvSpPr>
          <p:spPr>
            <a:xfrm>
              <a:off x="4767264" y="1411222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23" name="Bildplatzhalter 34">
              <a:extLst>
                <a:ext uri="{FF2B5EF4-FFF2-40B4-BE49-F238E27FC236}">
                  <a16:creationId xmlns:a16="http://schemas.microsoft.com/office/drawing/2014/main" id="{07445F07-D344-FB73-8574-71570D719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1469939"/>
              <a:ext cx="540000" cy="540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9303E79-822B-13C4-530D-2550A7AE7831}"/>
              </a:ext>
            </a:extLst>
          </p:cNvPr>
          <p:cNvGrpSpPr/>
          <p:nvPr/>
        </p:nvGrpSpPr>
        <p:grpSpPr>
          <a:xfrm>
            <a:off x="4767264" y="2332398"/>
            <a:ext cx="694718" cy="694718"/>
            <a:chOff x="4767264" y="2332398"/>
            <a:chExt cx="694718" cy="69471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8DBB0DB-2540-91D8-E78E-678CDCE5BF4B}"/>
                </a:ext>
              </a:extLst>
            </p:cNvPr>
            <p:cNvSpPr/>
            <p:nvPr/>
          </p:nvSpPr>
          <p:spPr>
            <a:xfrm>
              <a:off x="4767264" y="2332398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28" name="Bildplatzhalter 20">
              <a:extLst>
                <a:ext uri="{FF2B5EF4-FFF2-40B4-BE49-F238E27FC236}">
                  <a16:creationId xmlns:a16="http://schemas.microsoft.com/office/drawing/2014/main" id="{D36B9820-3FFA-5B24-1444-15B45532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2383690"/>
              <a:ext cx="540000" cy="5400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7E737DE-DDE9-7AF9-2ABC-F8AF9EBFB486}"/>
              </a:ext>
            </a:extLst>
          </p:cNvPr>
          <p:cNvGrpSpPr/>
          <p:nvPr/>
        </p:nvGrpSpPr>
        <p:grpSpPr>
          <a:xfrm>
            <a:off x="4767264" y="3162387"/>
            <a:ext cx="694718" cy="694718"/>
            <a:chOff x="4767264" y="3162387"/>
            <a:chExt cx="694718" cy="69471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649CD3-4EAA-94DD-CA43-14C4A1088418}"/>
                </a:ext>
              </a:extLst>
            </p:cNvPr>
            <p:cNvSpPr/>
            <p:nvPr/>
          </p:nvSpPr>
          <p:spPr>
            <a:xfrm>
              <a:off x="4767264" y="3162387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32" name="Bildplatzhalter 26">
              <a:extLst>
                <a:ext uri="{FF2B5EF4-FFF2-40B4-BE49-F238E27FC236}">
                  <a16:creationId xmlns:a16="http://schemas.microsoft.com/office/drawing/2014/main" id="{40A35894-F51D-6230-568F-CB088157E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3218261"/>
              <a:ext cx="540000" cy="5400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8E42494-B5DF-3135-3C52-DC2BEDBCE98A}"/>
              </a:ext>
            </a:extLst>
          </p:cNvPr>
          <p:cNvGrpSpPr/>
          <p:nvPr/>
        </p:nvGrpSpPr>
        <p:grpSpPr>
          <a:xfrm>
            <a:off x="4767264" y="3983261"/>
            <a:ext cx="694718" cy="694718"/>
            <a:chOff x="4767264" y="3983261"/>
            <a:chExt cx="694718" cy="6947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4CD33A-2D01-EE7D-8C8D-51B3F01FEF8E}"/>
                </a:ext>
              </a:extLst>
            </p:cNvPr>
            <p:cNvSpPr/>
            <p:nvPr/>
          </p:nvSpPr>
          <p:spPr>
            <a:xfrm>
              <a:off x="4767264" y="3983261"/>
              <a:ext cx="694718" cy="694718"/>
            </a:xfrm>
            <a:prstGeom prst="ellipse">
              <a:avLst/>
            </a:prstGeom>
            <a:solidFill>
              <a:srgbClr val="ADD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senal" panose="00000500000000000000" pitchFamily="2" charset="0"/>
              </a:endParaRPr>
            </a:p>
          </p:txBody>
        </p:sp>
        <p:pic>
          <p:nvPicPr>
            <p:cNvPr id="43" name="Bildplatzhalter 45">
              <a:extLst>
                <a:ext uri="{FF2B5EF4-FFF2-40B4-BE49-F238E27FC236}">
                  <a16:creationId xmlns:a16="http://schemas.microsoft.com/office/drawing/2014/main" id="{81EB113F-F729-A0D8-0F42-F8930425F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4623" y="4081860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098807B-AAA3-312F-3597-DD59D641E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36694"/>
              </p:ext>
            </p:extLst>
          </p:nvPr>
        </p:nvGraphicFramePr>
        <p:xfrm>
          <a:off x="623888" y="1343031"/>
          <a:ext cx="3851252" cy="1725549"/>
        </p:xfrm>
        <a:graphic>
          <a:graphicData uri="http://schemas.openxmlformats.org/drawingml/2006/table">
            <a:tbl>
              <a:tblPr firstRow="1" firstCol="1" bandRow="1"/>
              <a:tblGrid>
                <a:gridCol w="1036251">
                  <a:extLst>
                    <a:ext uri="{9D8B030D-6E8A-4147-A177-3AD203B41FA5}">
                      <a16:colId xmlns:a16="http://schemas.microsoft.com/office/drawing/2014/main" val="4120194017"/>
                    </a:ext>
                  </a:extLst>
                </a:gridCol>
                <a:gridCol w="2815001">
                  <a:extLst>
                    <a:ext uri="{9D8B030D-6E8A-4147-A177-3AD203B41FA5}">
                      <a16:colId xmlns:a16="http://schemas.microsoft.com/office/drawing/2014/main" val="4210737170"/>
                    </a:ext>
                  </a:extLst>
                </a:gridCol>
              </a:tblGrid>
              <a:tr h="132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UMFANG der Prüfung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DIGITALE PRÜFUNG - </a:t>
                      </a: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WIFI Plattform- max. 60 Minuten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PROJEKTARBEIT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STORYTELLING: je Gericht 5 Minuten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+mj-lt"/>
                        <a:buAutoNum type="arabicPeriod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PRAKTISCHE PRÜFUNG - Zeitrahmen: 4 Stunden (exklusive 2 Vorbereitungsstunden am Vortag)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7147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9ACED2C-2DAE-79A7-9020-28207FBA5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47545"/>
              </p:ext>
            </p:extLst>
          </p:nvPr>
        </p:nvGraphicFramePr>
        <p:xfrm>
          <a:off x="619126" y="3117159"/>
          <a:ext cx="3856014" cy="1657160"/>
        </p:xfrm>
        <a:graphic>
          <a:graphicData uri="http://schemas.openxmlformats.org/drawingml/2006/table">
            <a:tbl>
              <a:tblPr firstRow="1" firstCol="1" bandRow="1"/>
              <a:tblGrid>
                <a:gridCol w="1037533">
                  <a:extLst>
                    <a:ext uri="{9D8B030D-6E8A-4147-A177-3AD203B41FA5}">
                      <a16:colId xmlns:a16="http://schemas.microsoft.com/office/drawing/2014/main" val="289889739"/>
                    </a:ext>
                  </a:extLst>
                </a:gridCol>
                <a:gridCol w="2818481">
                  <a:extLst>
                    <a:ext uri="{9D8B030D-6E8A-4147-A177-3AD203B41FA5}">
                      <a16:colId xmlns:a16="http://schemas.microsoft.com/office/drawing/2014/main" val="457687171"/>
                    </a:ext>
                  </a:extLst>
                </a:gridCol>
              </a:tblGrid>
              <a:tr h="1603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BEURTEILUNG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der Teilbereiche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Die Prüfungen müssen mit der 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Mindestpunkteanzahl des jeweiligen 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Moduls positiv abgeschlossen werden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Bei einem negativen Ergebnis besteht die     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Möglichkeit zur Wiederholung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es werden in Summe 250 Punkte vergeben</a:t>
                      </a:r>
                      <a:b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1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de-DE" sz="9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Punkte PC Prüfung</a:t>
                      </a:r>
                      <a:br>
                        <a:rPr lang="de-DE" sz="9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9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20 Punkte Projektarbeit</a:t>
                      </a:r>
                      <a:br>
                        <a:rPr lang="de-DE" sz="9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900" b="1" kern="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130 Punkte Praxis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7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0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0B65-2EFA-CFD1-7B5F-B07C39BA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00062"/>
            <a:ext cx="7886700" cy="457201"/>
          </a:xfrm>
        </p:spPr>
        <p:txBody>
          <a:bodyPr>
            <a:normAutofit/>
          </a:bodyPr>
          <a:lstStyle/>
          <a:p>
            <a:r>
              <a:rPr lang="de-DE" dirty="0"/>
              <a:t>Zertifikate &amp; Diplome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196408-3F2C-5C6F-F035-5C3EDF12C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1353108"/>
            <a:ext cx="3757612" cy="3290329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B4AAAF-C356-7325-D37E-16306ED58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497AAEF-EE5C-9353-FF6A-04F32900D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36696"/>
              </p:ext>
            </p:extLst>
          </p:nvPr>
        </p:nvGraphicFramePr>
        <p:xfrm>
          <a:off x="4481720" y="1352550"/>
          <a:ext cx="4028868" cy="3387852"/>
        </p:xfrm>
        <a:graphic>
          <a:graphicData uri="http://schemas.openxmlformats.org/drawingml/2006/table">
            <a:tbl>
              <a:tblPr firstRow="1" firstCol="1" bandRow="1"/>
              <a:tblGrid>
                <a:gridCol w="1084043">
                  <a:extLst>
                    <a:ext uri="{9D8B030D-6E8A-4147-A177-3AD203B41FA5}">
                      <a16:colId xmlns:a16="http://schemas.microsoft.com/office/drawing/2014/main" val="3212030943"/>
                    </a:ext>
                  </a:extLst>
                </a:gridCol>
                <a:gridCol w="2944825">
                  <a:extLst>
                    <a:ext uri="{9D8B030D-6E8A-4147-A177-3AD203B41FA5}">
                      <a16:colId xmlns:a16="http://schemas.microsoft.com/office/drawing/2014/main" val="3948205185"/>
                    </a:ext>
                  </a:extLst>
                </a:gridCol>
              </a:tblGrid>
              <a:tr h="1981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ZERTIFIKAT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Vordrucke erhalten Sie von der Clearingstelle – die Anzahl richtet sich nach den von der jeweiligen Schule gemeldeten Kandidat/innen </a:t>
                      </a:r>
                      <a:b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(Formular )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Das Schullogo kann eingefügt werden (keine regionalen Sponsoren/Schulpartner!)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29122"/>
                  </a:ext>
                </a:extLst>
              </a:tr>
              <a:tr h="1309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PIN &amp; Präsente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Pins &amp; Präsente für Kandidat/innen mit positiv bestandener Zertifikatsprüfung erhalten Sie von der Clearingstelle (lt. Anzahl auf Anmeldung zur Zertifikatsprüfung)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2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7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4D6C79E-2D3A-D07A-D929-4FA5E4486CC5}"/>
              </a:ext>
            </a:extLst>
          </p:cNvPr>
          <p:cNvSpPr txBox="1"/>
          <p:nvPr/>
        </p:nvSpPr>
        <p:spPr>
          <a:xfrm>
            <a:off x="1916199" y="-2044899"/>
            <a:ext cx="4658708" cy="92332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de-DE" sz="60000" b="1" dirty="0">
                <a:solidFill>
                  <a:srgbClr val="5CAD33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AF56B2-2C94-4404-10FC-E96CD697B2F9}"/>
              </a:ext>
            </a:extLst>
          </p:cNvPr>
          <p:cNvSpPr txBox="1"/>
          <p:nvPr/>
        </p:nvSpPr>
        <p:spPr>
          <a:xfrm>
            <a:off x="1316036" y="1844285"/>
            <a:ext cx="2546130" cy="115416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/>
            <a:r>
              <a:rPr lang="de-DE" sz="2500" b="1" dirty="0">
                <a:solidFill>
                  <a:srgbClr val="001F3D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FRAGE- </a:t>
            </a:r>
          </a:p>
          <a:p>
            <a:pPr algn="r"/>
            <a:r>
              <a:rPr lang="de-DE" sz="2500" b="1" dirty="0">
                <a:solidFill>
                  <a:srgbClr val="001F3D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UND ANTWORT-</a:t>
            </a:r>
          </a:p>
          <a:p>
            <a:pPr algn="r"/>
            <a:r>
              <a:rPr lang="de-DE" sz="2500" b="1" dirty="0">
                <a:solidFill>
                  <a:srgbClr val="001F3D"/>
                </a:solidFill>
                <a:latin typeface="Arsenal" panose="00000500000000000000" pitchFamily="2" charset="0"/>
                <a:cs typeface="Arial" panose="020B0604020202020204" pitchFamily="34" charset="0"/>
              </a:rPr>
              <a:t>RUNDE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F9BBB3-13FC-EDA1-8674-FEF7F76B9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6062" y="1844285"/>
            <a:ext cx="7278701" cy="52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2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7379516-E63E-F704-BA8B-4110D23FA4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2C5D6-3A15-32C0-6781-A57A7E80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465332" y="3048270"/>
            <a:ext cx="4392441" cy="640857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7B6B5469-EEE8-33FE-AD6F-D2F6B94CC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76" y="1172478"/>
            <a:ext cx="2708938" cy="411830"/>
          </a:xfrm>
        </p:spPr>
        <p:txBody>
          <a:bodyPr/>
          <a:lstStyle/>
          <a:p>
            <a:r>
              <a:rPr lang="de-DE" dirty="0"/>
              <a:t>GEMEINSAM was TUN.</a:t>
            </a:r>
          </a:p>
        </p:txBody>
      </p:sp>
      <p:pic>
        <p:nvPicPr>
          <p:cNvPr id="4" name="Grafik 3" descr="Ein Bild, das Text, Schrift, Grafiken, Grafikdesign enthält.">
            <a:extLst>
              <a:ext uri="{FF2B5EF4-FFF2-40B4-BE49-F238E27FC236}">
                <a16:creationId xmlns:a16="http://schemas.microsoft.com/office/drawing/2014/main" id="{EC625D08-8724-08B0-2B1C-01D827556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7" y="4397174"/>
            <a:ext cx="1284591" cy="503508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BA1DA3E-D114-FCB3-EEF5-81D30F3837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1" y="4475538"/>
            <a:ext cx="370794" cy="4654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16EDB4-DCF7-9BC5-F422-9594840A4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168081" y="60920"/>
            <a:ext cx="6763551" cy="47794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2786CA8-9E8F-A270-0B26-04E87B00FB37}"/>
              </a:ext>
            </a:extLst>
          </p:cNvPr>
          <p:cNvSpPr txBox="1"/>
          <p:nvPr/>
        </p:nvSpPr>
        <p:spPr>
          <a:xfrm>
            <a:off x="7145113" y="4940944"/>
            <a:ext cx="1386598" cy="1384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/>
            <a:r>
              <a:rPr lang="de-A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Bilder © Kirchgasser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667ED78-8993-47A5-2123-12AFAA51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0527"/>
            <a:ext cx="3727450" cy="276999"/>
          </a:xfrm>
        </p:spPr>
        <p:txBody>
          <a:bodyPr/>
          <a:lstStyle/>
          <a:p>
            <a:r>
              <a:rPr lang="de-DE" sz="2000" dirty="0"/>
              <a:t>Kochen kann MEHR.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4C54BD-2C01-0258-FEF7-E886D7259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1" y="1177537"/>
            <a:ext cx="3954458" cy="3676513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Regionalität</a:t>
            </a:r>
            <a:br>
              <a:rPr lang="de-DE" dirty="0"/>
            </a:br>
            <a:r>
              <a:rPr lang="de-DE" dirty="0"/>
              <a:t>Nachhaltigkeit</a:t>
            </a:r>
            <a:br>
              <a:rPr lang="de-DE" dirty="0"/>
            </a:br>
            <a:r>
              <a:rPr lang="de-DE" dirty="0"/>
              <a:t>Digitalisierung</a:t>
            </a:r>
            <a:br>
              <a:rPr lang="de-DE" dirty="0"/>
            </a:br>
            <a:r>
              <a:rPr lang="de-DE" dirty="0"/>
              <a:t>Zukunftsorientiert</a:t>
            </a:r>
            <a:br>
              <a:rPr lang="de-DE" dirty="0"/>
            </a:br>
            <a:r>
              <a:rPr lang="de-DE" dirty="0"/>
              <a:t>Techniken (klassisch &amp; zeitgemäß)</a:t>
            </a:r>
            <a:br>
              <a:rPr lang="de-DE" dirty="0"/>
            </a:br>
            <a:r>
              <a:rPr lang="de-DE" dirty="0"/>
              <a:t>Qualität</a:t>
            </a:r>
            <a:br>
              <a:rPr lang="de-DE" dirty="0"/>
            </a:br>
            <a:r>
              <a:rPr lang="de-AT" dirty="0"/>
              <a:t>Höhere berufliche Bildung</a:t>
            </a:r>
            <a:br>
              <a:rPr lang="de-AT" dirty="0"/>
            </a:br>
            <a:r>
              <a:rPr lang="de-AT" dirty="0"/>
              <a:t>Leidenschaft &amp; Motivation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Was TUN.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CEC7B6B-A6F1-7D51-09D5-8C8A12B90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482850"/>
            <a:ext cx="3727450" cy="753540"/>
          </a:xfrm>
        </p:spPr>
        <p:txBody>
          <a:bodyPr/>
          <a:lstStyle/>
          <a:p>
            <a:r>
              <a:rPr lang="de-DE" dirty="0"/>
              <a:t>Junior Master Chef</a:t>
            </a:r>
          </a:p>
          <a:p>
            <a:r>
              <a:rPr lang="de-DE" sz="1400" dirty="0"/>
              <a:t>Die kulinarische Visitenkarte Österreichs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57F10C-A5EE-9761-159F-42643B6ED2CF}"/>
              </a:ext>
            </a:extLst>
          </p:cNvPr>
          <p:cNvSpPr txBox="1">
            <a:spLocks/>
          </p:cNvSpPr>
          <p:nvPr/>
        </p:nvSpPr>
        <p:spPr>
          <a:xfrm>
            <a:off x="4787901" y="1651001"/>
            <a:ext cx="3954458" cy="1663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ts val="2460"/>
              </a:lnSpc>
              <a:spcBef>
                <a:spcPts val="0"/>
              </a:spcBef>
              <a:spcAft>
                <a:spcPts val="750"/>
              </a:spcAft>
              <a:buClr>
                <a:srgbClr val="85C266"/>
              </a:buClr>
              <a:buFont typeface="Wingdings" pitchFamily="2" charset="2"/>
              <a:buNone/>
              <a:defRPr sz="1800" b="0" i="0" kern="1200">
                <a:solidFill>
                  <a:schemeClr val="bg1"/>
                </a:solidFill>
                <a:latin typeface="Arsenal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Arsenal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rsenal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ts val="16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rsenal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375"/>
              </a:spcAft>
              <a:buClr>
                <a:srgbClr val="85C266"/>
              </a:buClr>
              <a:buFont typeface="Wingdings" pitchFamily="2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rsenal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A470A3F8-9CA0-EFDB-1418-79FE34128BD0}"/>
              </a:ext>
            </a:extLst>
          </p:cNvPr>
          <p:cNvCxnSpPr>
            <a:cxnSpLocks/>
          </p:cNvCxnSpPr>
          <p:nvPr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949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A33DF9-BECB-6125-AA90-BEE88AAD6A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2C8A67-21D3-6E66-FB97-7736645C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" y="263258"/>
            <a:ext cx="3921924" cy="914096"/>
          </a:xfrm>
        </p:spPr>
        <p:txBody>
          <a:bodyPr/>
          <a:lstStyle/>
          <a:p>
            <a:r>
              <a:rPr lang="de-DE" dirty="0"/>
              <a:t>Themenschwerpunkte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10A652-4251-ED87-5C13-ADBE613B1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197" y="1651000"/>
            <a:ext cx="4328597" cy="3334759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Schwerpunkt I:  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Grundgartechniken  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Klassisch bis Zeitgemäß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Schwerpunkt II: 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Regionale Produkte</a:t>
            </a:r>
            <a:br>
              <a:rPr lang="de-AT" sz="2000" b="0" dirty="0">
                <a:solidFill>
                  <a:prstClr val="black"/>
                </a:solidFill>
                <a:latin typeface="Calibri" panose="020F0502020204030204"/>
                <a:cs typeface="+mn-cs"/>
              </a:rPr>
            </a:br>
            <a:r>
              <a:rPr lang="de-AT" sz="20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Produzenten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Nachhaltigkeit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Schwerpunkt III: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Anrichtetechniken               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Dekorieren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Schwerpunkt IV: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Projektarbeit 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Storytelling</a:t>
            </a:r>
          </a:p>
          <a:p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7DF8108E-E3D3-3FE4-2775-B353FE4E7B2D}"/>
              </a:ext>
            </a:extLst>
          </p:cNvPr>
          <p:cNvCxnSpPr>
            <a:cxnSpLocks/>
          </p:cNvCxnSpPr>
          <p:nvPr/>
        </p:nvCxnSpPr>
        <p:spPr>
          <a:xfrm flipV="1">
            <a:off x="4572000" y="1651000"/>
            <a:ext cx="0" cy="1663700"/>
          </a:xfrm>
          <a:prstGeom prst="line">
            <a:avLst/>
          </a:prstGeom>
          <a:ln w="762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323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7379516-E63E-F704-BA8B-4110D23FA4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2C5D6-3A15-32C0-6781-A57A7E80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7672" y="387883"/>
            <a:ext cx="4392441" cy="640857"/>
          </a:xfrm>
        </p:spPr>
        <p:txBody>
          <a:bodyPr/>
          <a:lstStyle/>
          <a:p>
            <a:r>
              <a:rPr lang="de-DE" dirty="0"/>
              <a:t>Im Detail.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7B6B5469-EEE8-33FE-AD6F-D2F6B94CC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38671" y="1028740"/>
            <a:ext cx="4392441" cy="411830"/>
          </a:xfrm>
        </p:spPr>
        <p:txBody>
          <a:bodyPr/>
          <a:lstStyle/>
          <a:p>
            <a:r>
              <a:rPr lang="de-DE" dirty="0"/>
              <a:t>Auszug Handreichung JMC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0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platzhalter 36">
            <a:extLst>
              <a:ext uri="{FF2B5EF4-FFF2-40B4-BE49-F238E27FC236}">
                <a16:creationId xmlns:a16="http://schemas.microsoft.com/office/drawing/2014/main" id="{C6A3D957-0DD9-02A0-8C54-BBAA11EA8A7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0" cy="51435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B390DD-869C-50D5-2F1C-08A6CE08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>
                <a:latin typeface="Arsenal" panose="00000500000000000000" pitchFamily="2" charset="0"/>
              </a:rPr>
              <a:t>Clearingstelle / Kooperation / Zielgruppe  </a:t>
            </a:r>
            <a:endParaRPr lang="de-DE" dirty="0">
              <a:latin typeface="Arsenal" panose="00000500000000000000" pitchFamily="2" charset="0"/>
            </a:endParaRPr>
          </a:p>
          <a:p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C8310-6070-C42A-4D6B-06ADCE4CD4F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AT" dirty="0" err="1">
                <a:latin typeface="Arsenal" panose="00000500000000000000" pitchFamily="2" charset="0"/>
              </a:rPr>
              <a:t>Ausbilder:innen</a:t>
            </a:r>
            <a:r>
              <a:rPr lang="de-AT" dirty="0"/>
              <a:t> / Referenten / </a:t>
            </a:r>
            <a:r>
              <a:rPr lang="de-AT" dirty="0" err="1"/>
              <a:t>Prüfer:innen</a:t>
            </a:r>
            <a:r>
              <a:rPr lang="de-AT" dirty="0"/>
              <a:t> </a:t>
            </a:r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70B0E0-D0DD-7BD3-BC66-FC6FBBC0003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AT" dirty="0"/>
              <a:t>Lehrgangsorganisation / Lehrinhalte </a:t>
            </a:r>
            <a:endParaRPr lang="de-DE" dirty="0">
              <a:latin typeface="Arsenal" panose="00000500000000000000" pitchFamily="2" charset="0"/>
            </a:endParaRPr>
          </a:p>
          <a:p>
            <a:endParaRPr lang="de-DE" dirty="0">
              <a:latin typeface="Arsenal" panose="00000500000000000000" pitchFamily="2" charset="0"/>
            </a:endParaRPr>
          </a:p>
          <a:p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B8333D-00BF-85F6-9817-76433E022C9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AT" dirty="0">
                <a:latin typeface="Arsenal" panose="00000500000000000000" pitchFamily="2" charset="0"/>
              </a:rPr>
              <a:t>Gebühren</a:t>
            </a:r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EB0E55-690D-4465-320C-C92B0F3ADF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AT" dirty="0">
                <a:latin typeface="Arsenal" panose="00000500000000000000" pitchFamily="2" charset="0"/>
              </a:rPr>
              <a:t>Prüfung</a:t>
            </a:r>
            <a:endParaRPr lang="de-DE" dirty="0">
              <a:latin typeface="Arsenal" panose="00000500000000000000" pitchFamily="2" charset="0"/>
            </a:endParaRPr>
          </a:p>
          <a:p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6780438-709A-849E-E2A2-CA6709A66CD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AT" dirty="0">
                <a:latin typeface="Arsenal" panose="00000500000000000000" pitchFamily="2" charset="0"/>
              </a:rPr>
              <a:t>Zertifikate &amp; Diplome</a:t>
            </a:r>
            <a:endParaRPr lang="de-DE" dirty="0">
              <a:latin typeface="Arsenal" panose="00000500000000000000" pitchFamily="2" charset="0"/>
            </a:endParaRPr>
          </a:p>
          <a:p>
            <a:endParaRPr lang="de-DE" dirty="0">
              <a:latin typeface="Arsenal" panose="00000500000000000000" pitchFamily="2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593DF4-DBC5-C053-310D-93A35AC21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01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A68720-117D-5FA0-2BCD-ACF9F79D9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04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C051C8-1D69-C12C-8B7D-D47F966A71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02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01BF769-0537-5396-7B85-15A380027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F11BF1F-7DA7-A885-F5E5-122F9D1D51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03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D0885AF-3800-62EB-EDAA-EFB14BB204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>
                <a:latin typeface="Arsenal" panose="00000500000000000000" pitchFamily="2" charset="0"/>
              </a:rPr>
              <a:t>06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4EA4ADE-2760-33DF-273B-43F6CABBB85E}"/>
              </a:ext>
            </a:extLst>
          </p:cNvPr>
          <p:cNvCxnSpPr>
            <a:cxnSpLocks/>
          </p:cNvCxnSpPr>
          <p:nvPr/>
        </p:nvCxnSpPr>
        <p:spPr>
          <a:xfrm flipH="1">
            <a:off x="3416934" y="1668772"/>
            <a:ext cx="432000" cy="0"/>
          </a:xfrm>
          <a:prstGeom prst="line">
            <a:avLst/>
          </a:prstGeom>
          <a:ln w="38100">
            <a:solidFill>
              <a:srgbClr val="ADD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48A10EF0-E8A7-EE26-AF6F-2B67F1B0A0CE}"/>
              </a:ext>
            </a:extLst>
          </p:cNvPr>
          <p:cNvCxnSpPr>
            <a:cxnSpLocks/>
          </p:cNvCxnSpPr>
          <p:nvPr/>
        </p:nvCxnSpPr>
        <p:spPr>
          <a:xfrm flipH="1">
            <a:off x="3416934" y="3131812"/>
            <a:ext cx="432000" cy="0"/>
          </a:xfrm>
          <a:prstGeom prst="line">
            <a:avLst/>
          </a:prstGeom>
          <a:ln w="38100">
            <a:solidFill>
              <a:srgbClr val="85C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69F15BE5-4654-DFD7-BCC2-F25C4E0770BC}"/>
              </a:ext>
            </a:extLst>
          </p:cNvPr>
          <p:cNvCxnSpPr>
            <a:cxnSpLocks/>
          </p:cNvCxnSpPr>
          <p:nvPr/>
        </p:nvCxnSpPr>
        <p:spPr>
          <a:xfrm flipH="1">
            <a:off x="3416934" y="4594852"/>
            <a:ext cx="432000" cy="0"/>
          </a:xfrm>
          <a:prstGeom prst="line">
            <a:avLst/>
          </a:prstGeom>
          <a:ln w="381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DE82DE9-101F-0077-D597-03C69FD7F08E}"/>
              </a:ext>
            </a:extLst>
          </p:cNvPr>
          <p:cNvCxnSpPr>
            <a:cxnSpLocks/>
          </p:cNvCxnSpPr>
          <p:nvPr/>
        </p:nvCxnSpPr>
        <p:spPr>
          <a:xfrm flipH="1">
            <a:off x="6276675" y="1668772"/>
            <a:ext cx="432000" cy="0"/>
          </a:xfrm>
          <a:prstGeom prst="line">
            <a:avLst/>
          </a:prstGeom>
          <a:ln w="38100">
            <a:solidFill>
              <a:srgbClr val="ADD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4C812DB1-F891-7564-39F7-B92F9C22E46F}"/>
              </a:ext>
            </a:extLst>
          </p:cNvPr>
          <p:cNvCxnSpPr>
            <a:cxnSpLocks/>
          </p:cNvCxnSpPr>
          <p:nvPr/>
        </p:nvCxnSpPr>
        <p:spPr>
          <a:xfrm flipH="1">
            <a:off x="6276675" y="3131812"/>
            <a:ext cx="432000" cy="0"/>
          </a:xfrm>
          <a:prstGeom prst="line">
            <a:avLst/>
          </a:prstGeom>
          <a:ln w="38100">
            <a:solidFill>
              <a:srgbClr val="85C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0B4EF4C-F9F0-34FF-E65E-DC74AFBF13EE}"/>
              </a:ext>
            </a:extLst>
          </p:cNvPr>
          <p:cNvCxnSpPr>
            <a:cxnSpLocks/>
          </p:cNvCxnSpPr>
          <p:nvPr/>
        </p:nvCxnSpPr>
        <p:spPr>
          <a:xfrm flipH="1">
            <a:off x="6276675" y="4594852"/>
            <a:ext cx="432000" cy="0"/>
          </a:xfrm>
          <a:prstGeom prst="line">
            <a:avLst/>
          </a:prstGeom>
          <a:ln w="38100">
            <a:solidFill>
              <a:srgbClr val="5CA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F1E23CE-737E-85E8-8F1F-30A8F9264C6F}"/>
              </a:ext>
            </a:extLst>
          </p:cNvPr>
          <p:cNvGrpSpPr/>
          <p:nvPr/>
        </p:nvGrpSpPr>
        <p:grpSpPr>
          <a:xfrm>
            <a:off x="130101" y="4634471"/>
            <a:ext cx="3717287" cy="392171"/>
            <a:chOff x="130101" y="4634471"/>
            <a:chExt cx="3717287" cy="392171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24E040B-5AE3-EF75-9C7D-DCD5BC1BC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01" y="4634471"/>
              <a:ext cx="312284" cy="392171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15E76B10-9BB3-3E9F-2EC4-3F86E815B049}"/>
                </a:ext>
              </a:extLst>
            </p:cNvPr>
            <p:cNvSpPr txBox="1"/>
            <p:nvPr userDrawn="1"/>
          </p:nvSpPr>
          <p:spPr>
            <a:xfrm>
              <a:off x="623888" y="4834999"/>
              <a:ext cx="32235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r>
                <a:rPr lang="de-DE" sz="900" b="1" dirty="0">
                  <a:solidFill>
                    <a:schemeClr val="bg1"/>
                  </a:solidFill>
                  <a:latin typeface="Arsenal" panose="00000500000000000000" pitchFamily="2" charset="0"/>
                  <a:cs typeface="Arial" panose="020B0604020202020204" pitchFamily="34" charset="0"/>
                </a:rPr>
                <a:t>WIFI Tirol </a:t>
              </a:r>
              <a:endParaRPr lang="de-DE" sz="900" dirty="0">
                <a:solidFill>
                  <a:schemeClr val="bg1"/>
                </a:solidFill>
                <a:latin typeface="Arsenal" panose="00000500000000000000" pitchFamily="2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779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0B65-2EFA-CFD1-7B5F-B07C39BA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00062"/>
            <a:ext cx="7886700" cy="457201"/>
          </a:xfrm>
        </p:spPr>
        <p:txBody>
          <a:bodyPr>
            <a:normAutofit/>
          </a:bodyPr>
          <a:lstStyle/>
          <a:p>
            <a:r>
              <a:rPr lang="de-DE" dirty="0"/>
              <a:t>Clearingstelle &amp; Zielgruppe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196408-3F2C-5C6F-F035-5C3EDF12C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353108"/>
            <a:ext cx="3761845" cy="3290329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B4AAAF-C356-7325-D37E-16306ED58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497AAEF-EE5C-9353-FF6A-04F32900D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41224"/>
              </p:ext>
            </p:extLst>
          </p:nvPr>
        </p:nvGraphicFramePr>
        <p:xfrm>
          <a:off x="4481720" y="1352550"/>
          <a:ext cx="4028868" cy="3326316"/>
        </p:xfrm>
        <a:graphic>
          <a:graphicData uri="http://schemas.openxmlformats.org/drawingml/2006/table">
            <a:tbl>
              <a:tblPr firstRow="1" firstCol="1" bandRow="1"/>
              <a:tblGrid>
                <a:gridCol w="1084043">
                  <a:extLst>
                    <a:ext uri="{9D8B030D-6E8A-4147-A177-3AD203B41FA5}">
                      <a16:colId xmlns:a16="http://schemas.microsoft.com/office/drawing/2014/main" val="3212030943"/>
                    </a:ext>
                  </a:extLst>
                </a:gridCol>
                <a:gridCol w="2944825">
                  <a:extLst>
                    <a:ext uri="{9D8B030D-6E8A-4147-A177-3AD203B41FA5}">
                      <a16:colId xmlns:a16="http://schemas.microsoft.com/office/drawing/2014/main" val="3948205185"/>
                    </a:ext>
                  </a:extLst>
                </a:gridCol>
              </a:tblGrid>
              <a:tr h="1995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CLEARINGSTELLE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KM GMC Philipp STOHNER, </a:t>
                      </a:r>
                      <a:r>
                        <a:rPr lang="de-DE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Culinary </a:t>
                      </a:r>
                      <a:r>
                        <a:rPr lang="de-DE" sz="1000" b="1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Director</a:t>
                      </a:r>
                      <a:r>
                        <a:rPr lang="de-DE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Verband der Köche Österreichs, Präsident Tiroler Kochverband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KM FV Marianne UNTERRAINER, BEd </a:t>
                      </a:r>
                      <a:r>
                        <a:rPr lang="de-DE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(Tourismusschulen Am Wilden Kaiser,  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St. Johann in Tirol)  </a:t>
                      </a:r>
                      <a:endParaRPr lang="de-A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KM GMC Alexander STOCKL, 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BEd (TS Salzburg </a:t>
                      </a:r>
                      <a:r>
                        <a:rPr lang="en-GB" sz="1000" b="1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Klessheim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) </a:t>
                      </a:r>
                      <a:endParaRPr lang="de-A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29122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KOOPERATION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WIFI Österreich/Tirol: </a:t>
                      </a: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Mag. Norbert SCHÖPF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Österreichischer Kochverband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22582"/>
                  </a:ext>
                </a:extLst>
              </a:tr>
              <a:tr h="75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ZIELGRUPPE</a:t>
                      </a:r>
                      <a:b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(Prüfung ab 17 Jahre)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            </a:t>
                      </a:r>
                      <a:r>
                        <a:rPr lang="de-DE" sz="1100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Schüler:innen</a:t>
                      </a: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an Lehranstalten für </a:t>
                      </a:r>
                      <a:b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            Tourismus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Schüler:innen</a:t>
                      </a: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einschlägigen Berufsschule mit Lehre Koch/Köchin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0B65-2EFA-CFD1-7B5F-B07C39BA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00062"/>
            <a:ext cx="7886700" cy="457201"/>
          </a:xfrm>
        </p:spPr>
        <p:txBody>
          <a:bodyPr>
            <a:normAutofit/>
          </a:bodyPr>
          <a:lstStyle/>
          <a:p>
            <a:r>
              <a:rPr lang="de-DE" dirty="0"/>
              <a:t>Clearingstelle &amp; Zielgruppe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196408-3F2C-5C6F-F035-5C3EDF12C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353108"/>
            <a:ext cx="3761845" cy="3290329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B4AAAF-C356-7325-D37E-16306ED58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497AAEF-EE5C-9353-FF6A-04F32900D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3753"/>
              </p:ext>
            </p:extLst>
          </p:nvPr>
        </p:nvGraphicFramePr>
        <p:xfrm>
          <a:off x="4619729" y="1352551"/>
          <a:ext cx="4028868" cy="3290330"/>
        </p:xfrm>
        <a:graphic>
          <a:graphicData uri="http://schemas.openxmlformats.org/drawingml/2006/table">
            <a:tbl>
              <a:tblPr firstRow="1" firstCol="1" bandRow="1"/>
              <a:tblGrid>
                <a:gridCol w="1084043">
                  <a:extLst>
                    <a:ext uri="{9D8B030D-6E8A-4147-A177-3AD203B41FA5}">
                      <a16:colId xmlns:a16="http://schemas.microsoft.com/office/drawing/2014/main" val="3212030943"/>
                    </a:ext>
                  </a:extLst>
                </a:gridCol>
                <a:gridCol w="2944825">
                  <a:extLst>
                    <a:ext uri="{9D8B030D-6E8A-4147-A177-3AD203B41FA5}">
                      <a16:colId xmlns:a16="http://schemas.microsoft.com/office/drawing/2014/main" val="3948205185"/>
                    </a:ext>
                  </a:extLst>
                </a:gridCol>
              </a:tblGrid>
              <a:tr h="3290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KONTAKT-AUFNAHME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mit der Clearingstelle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Anmeldung der </a:t>
                      </a:r>
                      <a:r>
                        <a:rPr lang="de-DE" sz="1100" b="1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Schüler:innen</a:t>
                      </a: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für den Zugang für die  WIFI Lernplattform, Skript, Lernvideos und Food </a:t>
                      </a:r>
                      <a:r>
                        <a:rPr lang="de-DE" sz="1100" b="1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Waste</a:t>
                      </a: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Hero mittels EXCEL-Vorlage an Clearingstelle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Tourismusschulen: </a:t>
                      </a:r>
                      <a:r>
                        <a:rPr lang="de-DE" sz="1100" b="1" u="sng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  <a:hlinkClick r:id="rId3"/>
                        </a:rPr>
                        <a:t>m.unterrainer@tourismusschulen.at</a:t>
                      </a: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Berufsschulen: </a:t>
                      </a:r>
                      <a:r>
                        <a:rPr lang="de-DE" sz="1100" b="1" u="sng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  <a:hlinkClick r:id="rId4"/>
                        </a:rPr>
                        <a:t>philipp.stohner@vko.at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Meldung der Prüfungstermine und Vorschlag der Prüfungskommission an Clearingstelle mit Formular 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Meldungen mindestens 8 Wochen vor der digitalen Prüfung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Danach werden Packages ausgesendet mit Diplom &amp; Präsent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2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5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60292-EDAB-D9DB-1AFE-F3294FA1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dirty="0" err="1">
                <a:cs typeface="+mj-cs"/>
              </a:rPr>
              <a:t>Ausbilder:innen</a:t>
            </a:r>
            <a:endParaRPr lang="en-US" dirty="0">
              <a:cs typeface="+mj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68040-773A-FD49-C6AA-516B52B5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86" y="762683"/>
            <a:ext cx="7886700" cy="320601"/>
          </a:xfrm>
        </p:spPr>
        <p:txBody>
          <a:bodyPr/>
          <a:lstStyle/>
          <a:p>
            <a:r>
              <a:rPr lang="de-AT" dirty="0" err="1"/>
              <a:t>Prüfer:innen</a:t>
            </a:r>
            <a:r>
              <a:rPr lang="de-AT" dirty="0"/>
              <a:t> &amp; Referenten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59CB501-5B30-B68E-4061-AF6703440A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27E303-5AD5-21FA-0D55-DC418CE17F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defTabSz="914400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6A0006A-9C09-B5CF-56BA-DF8A9ACA8BB5}"/>
              </a:ext>
            </a:extLst>
          </p:cNvPr>
          <p:cNvGraphicFramePr>
            <a:graphicFrameLocks noGrp="1"/>
          </p:cNvGraphicFramePr>
          <p:nvPr/>
        </p:nvGraphicFramePr>
        <p:xfrm>
          <a:off x="441414" y="1807755"/>
          <a:ext cx="4307329" cy="761619"/>
        </p:xfrm>
        <a:graphic>
          <a:graphicData uri="http://schemas.openxmlformats.org/drawingml/2006/table">
            <a:tbl>
              <a:tblPr firstRow="1" firstCol="1" bandRow="1"/>
              <a:tblGrid>
                <a:gridCol w="1158967">
                  <a:extLst>
                    <a:ext uri="{9D8B030D-6E8A-4147-A177-3AD203B41FA5}">
                      <a16:colId xmlns:a16="http://schemas.microsoft.com/office/drawing/2014/main" val="1348791254"/>
                    </a:ext>
                  </a:extLst>
                </a:gridCol>
                <a:gridCol w="3148362">
                  <a:extLst>
                    <a:ext uri="{9D8B030D-6E8A-4147-A177-3AD203B41FA5}">
                      <a16:colId xmlns:a16="http://schemas.microsoft.com/office/drawing/2014/main" val="1963624942"/>
                    </a:ext>
                  </a:extLst>
                </a:gridCol>
              </a:tblGrid>
              <a:tr h="75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REFERENTEN 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Produzenten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anerkannte(namhafte) Köche: innen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19458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F865AF1-D858-375D-B792-B328235D8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3879"/>
              </p:ext>
            </p:extLst>
          </p:nvPr>
        </p:nvGraphicFramePr>
        <p:xfrm>
          <a:off x="441414" y="1351509"/>
          <a:ext cx="4307329" cy="668066"/>
        </p:xfrm>
        <a:graphic>
          <a:graphicData uri="http://schemas.openxmlformats.org/drawingml/2006/table">
            <a:tbl>
              <a:tblPr firstRow="1" firstCol="1" bandRow="1"/>
              <a:tblGrid>
                <a:gridCol w="1158967">
                  <a:extLst>
                    <a:ext uri="{9D8B030D-6E8A-4147-A177-3AD203B41FA5}">
                      <a16:colId xmlns:a16="http://schemas.microsoft.com/office/drawing/2014/main" val="180268498"/>
                    </a:ext>
                  </a:extLst>
                </a:gridCol>
                <a:gridCol w="3148362">
                  <a:extLst>
                    <a:ext uri="{9D8B030D-6E8A-4147-A177-3AD203B41FA5}">
                      <a16:colId xmlns:a16="http://schemas.microsoft.com/office/drawing/2014/main" val="884224379"/>
                    </a:ext>
                  </a:extLst>
                </a:gridCol>
              </a:tblGrid>
              <a:tr h="66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AUSBILDNER</a:t>
                      </a:r>
                      <a:r>
                        <a:rPr lang="de-DE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de-DE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INNEN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WIFI Diplom-Küchenmeister an Schulen (</a:t>
                      </a:r>
                      <a:r>
                        <a:rPr lang="de-DE" sz="1100" b="1" kern="100" dirty="0" err="1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dder</a:t>
                      </a: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anerkannt vom VKO/G5)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WIFI Diplom Küchenmeister NQR6</a:t>
                      </a:r>
                      <a:endParaRPr lang="de-A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55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B1F00F-0712-936A-19D9-6B644502C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49951"/>
              </p:ext>
            </p:extLst>
          </p:nvPr>
        </p:nvGraphicFramePr>
        <p:xfrm>
          <a:off x="441414" y="2569374"/>
          <a:ext cx="4307329" cy="2074064"/>
        </p:xfrm>
        <a:graphic>
          <a:graphicData uri="http://schemas.openxmlformats.org/drawingml/2006/table">
            <a:tbl>
              <a:tblPr firstRow="1" firstCol="1" bandRow="1"/>
              <a:tblGrid>
                <a:gridCol w="1158968">
                  <a:extLst>
                    <a:ext uri="{9D8B030D-6E8A-4147-A177-3AD203B41FA5}">
                      <a16:colId xmlns:a16="http://schemas.microsoft.com/office/drawing/2014/main" val="2010812927"/>
                    </a:ext>
                  </a:extLst>
                </a:gridCol>
                <a:gridCol w="3148361">
                  <a:extLst>
                    <a:ext uri="{9D8B030D-6E8A-4147-A177-3AD203B41FA5}">
                      <a16:colId xmlns:a16="http://schemas.microsoft.com/office/drawing/2014/main" val="1767588778"/>
                    </a:ext>
                  </a:extLst>
                </a:gridCol>
              </a:tblGrid>
              <a:tr h="124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PRÜFUNGS-KOMMISSION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Vorsitz (WIFI Küchenmeister)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Prüfer/in I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Prüfer/in II (externer Experte/externe Expertin)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1758"/>
                  </a:ext>
                </a:extLst>
              </a:tr>
              <a:tr h="827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EXTERNE PRÜFER/INNEN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Experte/Expertin: Werden vom Österreichischen Kochverband nominiert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8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10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0B65-2EFA-CFD1-7B5F-B07C39BA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137"/>
            <a:ext cx="7886700" cy="457201"/>
          </a:xfrm>
        </p:spPr>
        <p:txBody>
          <a:bodyPr>
            <a:normAutofit/>
          </a:bodyPr>
          <a:lstStyle/>
          <a:p>
            <a:r>
              <a:rPr lang="de-DE" dirty="0"/>
              <a:t>Lehrgangsorganisation &amp; Lehrinhalte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196408-3F2C-5C6F-F035-5C3EDF12C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353108"/>
            <a:ext cx="3761845" cy="3290329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B4AAAF-C356-7325-D37E-16306ED58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26A9DB7-4E1E-D91F-BAF4-F4506693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80992"/>
              </p:ext>
            </p:extLst>
          </p:nvPr>
        </p:nvGraphicFramePr>
        <p:xfrm>
          <a:off x="4757738" y="1352550"/>
          <a:ext cx="3757612" cy="3290328"/>
        </p:xfrm>
        <a:graphic>
          <a:graphicData uri="http://schemas.openxmlformats.org/drawingml/2006/table">
            <a:tbl>
              <a:tblPr firstRow="1" firstCol="1" bandRow="1"/>
              <a:tblGrid>
                <a:gridCol w="1011056">
                  <a:extLst>
                    <a:ext uri="{9D8B030D-6E8A-4147-A177-3AD203B41FA5}">
                      <a16:colId xmlns:a16="http://schemas.microsoft.com/office/drawing/2014/main" val="3636712352"/>
                    </a:ext>
                  </a:extLst>
                </a:gridCol>
                <a:gridCol w="2746556">
                  <a:extLst>
                    <a:ext uri="{9D8B030D-6E8A-4147-A177-3AD203B41FA5}">
                      <a16:colId xmlns:a16="http://schemas.microsoft.com/office/drawing/2014/main" val="1821685432"/>
                    </a:ext>
                  </a:extLst>
                </a:gridCol>
              </a:tblGrid>
              <a:tr h="245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LEHRGANGS-</a:t>
                      </a:r>
                      <a:b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Regellehrplan mit schulautonomen Ergänzungen (Erweiterungsbereich, Freigegenstand oder unverbindliche Übung) 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Einschlägiger Gegenstand (lt. Regellehrplan) an Berufsschulen 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Schulautonome Erweiterung des Regellehrplanes 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Wahlpflichtfach: Spezialisierung an LA für Tourismus 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72279"/>
                  </a:ext>
                </a:extLst>
              </a:tr>
              <a:tr h="43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LEHRINHALTE UND AUSMASS</a:t>
                      </a:r>
                      <a:endParaRPr lang="de-A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60 Stunden (110 Stunden Lehrinhalte Anrechnung vom Regelunterricht)</a:t>
                      </a:r>
                      <a:endParaRPr lang="de-A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80379"/>
                  </a:ext>
                </a:extLst>
              </a:tr>
              <a:tr h="4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GRUPPEN-</a:t>
                      </a:r>
                      <a:b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900" b="1" kern="100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GRÖSSE</a:t>
                      </a:r>
                      <a:endParaRPr lang="de-AT" sz="9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DE" sz="11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Schulautonom max. 8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5" marR="6774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2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92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WIFI">
      <a:dk1>
        <a:srgbClr val="000000"/>
      </a:dk1>
      <a:lt1>
        <a:srgbClr val="FFFFFF"/>
      </a:lt1>
      <a:dk2>
        <a:srgbClr val="0D2500"/>
      </a:dk2>
      <a:lt2>
        <a:srgbClr val="E1E1E1"/>
      </a:lt2>
      <a:accent1>
        <a:srgbClr val="339900"/>
      </a:accent1>
      <a:accent2>
        <a:srgbClr val="5BAC33"/>
      </a:accent2>
      <a:accent3>
        <a:srgbClr val="85C166"/>
      </a:accent3>
      <a:accent4>
        <a:srgbClr val="ACD699"/>
      </a:accent4>
      <a:accent5>
        <a:srgbClr val="D6EBCC"/>
      </a:accent5>
      <a:accent6>
        <a:srgbClr val="339900"/>
      </a:accent6>
      <a:hlink>
        <a:srgbClr val="257300"/>
      </a:hlink>
      <a:folHlink>
        <a:srgbClr val="194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wrap="square" lIns="0" tIns="0" rIns="0" bIns="0" rtlCol="0" anchor="t" anchorCtr="0">
        <a:spAutoFit/>
      </a:bodyPr>
      <a:lstStyle>
        <a:defPPr algn="l">
          <a:defRPr sz="9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A759295-2340-4188-B6BF-200586001215}" vid="{2673A3A2-FA8E-48A7-A64C-B759D20BC3E1}"/>
    </a:ext>
  </a:extLst>
</a:theme>
</file>

<file path=ppt/theme/theme2.xml><?xml version="1.0" encoding="utf-8"?>
<a:theme xmlns:a="http://schemas.openxmlformats.org/drawingml/2006/main" name="1_Office">
  <a:themeElements>
    <a:clrScheme name="WIFI">
      <a:dk1>
        <a:srgbClr val="000000"/>
      </a:dk1>
      <a:lt1>
        <a:srgbClr val="FFFFFF"/>
      </a:lt1>
      <a:dk2>
        <a:srgbClr val="0D2500"/>
      </a:dk2>
      <a:lt2>
        <a:srgbClr val="E1E1E1"/>
      </a:lt2>
      <a:accent1>
        <a:srgbClr val="339900"/>
      </a:accent1>
      <a:accent2>
        <a:srgbClr val="5BAC33"/>
      </a:accent2>
      <a:accent3>
        <a:srgbClr val="85C166"/>
      </a:accent3>
      <a:accent4>
        <a:srgbClr val="ACD699"/>
      </a:accent4>
      <a:accent5>
        <a:srgbClr val="D6EBCC"/>
      </a:accent5>
      <a:accent6>
        <a:srgbClr val="339900"/>
      </a:accent6>
      <a:hlink>
        <a:srgbClr val="257300"/>
      </a:hlink>
      <a:folHlink>
        <a:srgbClr val="194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wrap="square" lIns="0" tIns="0" rIns="0" bIns="0" rtlCol="0" anchor="t" anchorCtr="0">
        <a:spAutoFit/>
      </a:bodyPr>
      <a:lstStyle>
        <a:defPPr algn="l">
          <a:defRPr sz="9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A759295-2340-4188-B6BF-200586001215}" vid="{2673A3A2-FA8E-48A7-A64C-B759D20BC3E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4014E6D97F7C4C8040AD86824F7518" ma:contentTypeVersion="8" ma:contentTypeDescription="Ein neues Dokument erstellen." ma:contentTypeScope="" ma:versionID="35cf8fa2ddca8300ca3274a581af8a45">
  <xsd:schema xmlns:xsd="http://www.w3.org/2001/XMLSchema" xmlns:xs="http://www.w3.org/2001/XMLSchema" xmlns:p="http://schemas.microsoft.com/office/2006/metadata/properties" xmlns:ns2="fd73a402-32ca-4744-aead-956ba13c0b00" xmlns:ns3="1dcef843-d359-418f-8146-ca3d44391633" targetNamespace="http://schemas.microsoft.com/office/2006/metadata/properties" ma:root="true" ma:fieldsID="dc144c7cf2f0b77638abaab31803eb18" ns2:_="" ns3:_="">
    <xsd:import namespace="fd73a402-32ca-4744-aead-956ba13c0b00"/>
    <xsd:import namespace="1dcef843-d359-418f-8146-ca3d44391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3a402-32ca-4744-aead-956ba13c0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ef843-d359-418f-8146-ca3d443916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BB26C-A5A8-41C4-BC56-3274A291FCA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d73a402-32ca-4744-aead-956ba13c0b0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dcef843-d359-418f-8146-ca3d4439163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A559FF-39A8-4CBC-A019-4C88ADB7AC9C}">
  <ds:schemaRefs>
    <ds:schemaRef ds:uri="1dcef843-d359-418f-8146-ca3d44391633"/>
    <ds:schemaRef ds:uri="fd73a402-32ca-4744-aead-956ba13c0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79B794-26FB-4487-80A5-9D535F327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Macintosh PowerPoint</Application>
  <PresentationFormat>Bildschirmpräsentation (16:9)</PresentationFormat>
  <Paragraphs>158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Aptos Display</vt:lpstr>
      <vt:lpstr>Courier New</vt:lpstr>
      <vt:lpstr>Aptos</vt:lpstr>
      <vt:lpstr>Symbol</vt:lpstr>
      <vt:lpstr>Arial</vt:lpstr>
      <vt:lpstr>Arsenal</vt:lpstr>
      <vt:lpstr>Calibri</vt:lpstr>
      <vt:lpstr>Wingdings</vt:lpstr>
      <vt:lpstr>Office</vt:lpstr>
      <vt:lpstr>1_Office</vt:lpstr>
      <vt:lpstr>2023/24</vt:lpstr>
      <vt:lpstr>Kochen kann MEHR.</vt:lpstr>
      <vt:lpstr>Themenschwerpunkte  </vt:lpstr>
      <vt:lpstr>Im Detail.</vt:lpstr>
      <vt:lpstr>PowerPoint-Präsentation</vt:lpstr>
      <vt:lpstr>Clearingstelle &amp; Zielgruppe</vt:lpstr>
      <vt:lpstr>Clearingstelle &amp; Zielgruppe</vt:lpstr>
      <vt:lpstr>Ausbilder:innen</vt:lpstr>
      <vt:lpstr>Lehrgangsorganisation &amp; Lehrinhalte</vt:lpstr>
      <vt:lpstr>Lehrinhalte</vt:lpstr>
      <vt:lpstr>Digitale Lehrinhalte</vt:lpstr>
      <vt:lpstr>Gebühren</vt:lpstr>
      <vt:lpstr>Prüfung</vt:lpstr>
      <vt:lpstr>Prüfung</vt:lpstr>
      <vt:lpstr>Zertifikate &amp; Diplome</vt:lpstr>
      <vt:lpstr>PowerPoint-Präsentation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Steinbach-Reitz Michaela | WKOE</dc:creator>
  <cp:lastModifiedBy>Berger Christoph</cp:lastModifiedBy>
  <cp:revision>45</cp:revision>
  <cp:lastPrinted>2023-02-21T08:01:10Z</cp:lastPrinted>
  <dcterms:created xsi:type="dcterms:W3CDTF">2022-12-01T08:56:07Z</dcterms:created>
  <dcterms:modified xsi:type="dcterms:W3CDTF">2024-12-12T16:03:09Z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0x0101001E4014E6D97F7C4C8040AD86824F7518</vt:lpwstr>
  </property>
  <property fmtid="{D5CDD505-2E9C-101B-9397-08002B2CF9AE}" pid="3" name="ArticulateGUID">
    <vt:lpwstr>CDD09EB4-7E7C-44BB-B7D0-B1C9942E2347</vt:lpwstr>
  </property>
  <property fmtid="{D5CDD505-2E9C-101B-9397-08002B2CF9AE}" pid="4" name="ArticulatePath">
    <vt:lpwstr>https://wkonline.sharepoint.com/sites/WIFIDigitaleBusinessStrategieWKOE-WIFI-Strategie/Freigegebene Dokumente/Strategie/07_Statusbericht/230116_416_ILK/230116_416_ILK_Statusbericht_Digitalstrategie</vt:lpwstr>
  </property>
</Properties>
</file>